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65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400" y="1281151"/>
            <a:ext cx="6596693" cy="293186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400" y="3993794"/>
            <a:ext cx="8011135" cy="24768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55676"/>
            <a:ext cx="745299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93A2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93A2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6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55676"/>
            <a:ext cx="778129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465580"/>
            <a:ext cx="4227830" cy="3137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93A299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image" Target="../media/image36.jp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Relationship Id="rId4" Type="http://schemas.openxmlformats.org/officeDocument/2006/relationships/image" Target="../media/image4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5.png"/><Relationship Id="rId4" Type="http://schemas.openxmlformats.org/officeDocument/2006/relationships/image" Target="../media/image58.jpg"/><Relationship Id="rId5" Type="http://schemas.openxmlformats.org/officeDocument/2006/relationships/image" Target="../media/image46.png"/><Relationship Id="rId6" Type="http://schemas.openxmlformats.org/officeDocument/2006/relationships/image" Target="../media/image47.jpg"/><Relationship Id="rId7" Type="http://schemas.openxmlformats.org/officeDocument/2006/relationships/image" Target="../media/image59.png"/><Relationship Id="rId8" Type="http://schemas.openxmlformats.org/officeDocument/2006/relationships/image" Target="../media/image60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37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7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png"/><Relationship Id="rId4" Type="http://schemas.openxmlformats.org/officeDocument/2006/relationships/image" Target="../media/image87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openxmlformats.org/officeDocument/2006/relationships/hyperlink" Target="http://www.bls.gov/oes" TargetMode="Externa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jpg"/><Relationship Id="rId3" Type="http://schemas.openxmlformats.org/officeDocument/2006/relationships/hyperlink" Target="http://www.bls.gov/oes" TargetMode="External"/><Relationship Id="rId4" Type="http://schemas.openxmlformats.org/officeDocument/2006/relationships/image" Target="../media/image90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3" Type="http://schemas.openxmlformats.org/officeDocument/2006/relationships/hyperlink" Target="http://www.bls.gov/oes" TargetMode="External"/><Relationship Id="rId4" Type="http://schemas.openxmlformats.org/officeDocument/2006/relationships/image" Target="../media/image92.png"/><Relationship Id="rId5" Type="http://schemas.openxmlformats.org/officeDocument/2006/relationships/image" Target="../media/image9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3" Type="http://schemas.openxmlformats.org/officeDocument/2006/relationships/hyperlink" Target="http://www.bls.gov/oes" TargetMode="External"/><Relationship Id="rId4" Type="http://schemas.openxmlformats.org/officeDocument/2006/relationships/image" Target="../media/image92.png"/><Relationship Id="rId5" Type="http://schemas.openxmlformats.org/officeDocument/2006/relationships/image" Target="../media/image95.jpg"/><Relationship Id="rId6" Type="http://schemas.openxmlformats.org/officeDocument/2006/relationships/image" Target="../media/image93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hyperlink" Target="http://www.bls.gov/oes" TargetMode="External"/><Relationship Id="rId4" Type="http://schemas.openxmlformats.org/officeDocument/2006/relationships/image" Target="../media/image92.png"/><Relationship Id="rId5" Type="http://schemas.openxmlformats.org/officeDocument/2006/relationships/image" Target="../media/image95.jpg"/><Relationship Id="rId6" Type="http://schemas.openxmlformats.org/officeDocument/2006/relationships/image" Target="../media/image97.jpg"/><Relationship Id="rId7" Type="http://schemas.openxmlformats.org/officeDocument/2006/relationships/image" Target="../media/image93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hyperlink" Target="http://www.bls.gov/oes" TargetMode="External"/><Relationship Id="rId4" Type="http://schemas.openxmlformats.org/officeDocument/2006/relationships/image" Target="../media/image92.png"/><Relationship Id="rId5" Type="http://schemas.openxmlformats.org/officeDocument/2006/relationships/image" Target="../media/image95.jpg"/><Relationship Id="rId6" Type="http://schemas.openxmlformats.org/officeDocument/2006/relationships/image" Target="../media/image97.jpg"/><Relationship Id="rId7" Type="http://schemas.openxmlformats.org/officeDocument/2006/relationships/image" Target="../media/image99.jpg"/><Relationship Id="rId8" Type="http://schemas.openxmlformats.org/officeDocument/2006/relationships/image" Target="../media/image93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3" Type="http://schemas.openxmlformats.org/officeDocument/2006/relationships/image" Target="../media/image93.jpg"/><Relationship Id="rId4" Type="http://schemas.openxmlformats.org/officeDocument/2006/relationships/image" Target="../media/image95.jpg"/><Relationship Id="rId5" Type="http://schemas.openxmlformats.org/officeDocument/2006/relationships/image" Target="../media/image97.jpg"/><Relationship Id="rId6" Type="http://schemas.openxmlformats.org/officeDocument/2006/relationships/image" Target="../media/image99.jpg"/><Relationship Id="rId7" Type="http://schemas.openxmlformats.org/officeDocument/2006/relationships/image" Target="../media/image100.jpg"/><Relationship Id="rId8" Type="http://schemas.openxmlformats.org/officeDocument/2006/relationships/image" Target="../media/image101.jpg"/><Relationship Id="rId9" Type="http://schemas.openxmlformats.org/officeDocument/2006/relationships/image" Target="../media/image102.jpg"/><Relationship Id="rId10" Type="http://schemas.openxmlformats.org/officeDocument/2006/relationships/image" Target="../media/image103.jpg"/><Relationship Id="rId11" Type="http://schemas.openxmlformats.org/officeDocument/2006/relationships/image" Target="../media/image104.png"/><Relationship Id="rId12" Type="http://schemas.openxmlformats.org/officeDocument/2006/relationships/image" Target="../media/image10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jpg"/><Relationship Id="rId3" Type="http://schemas.openxmlformats.org/officeDocument/2006/relationships/image" Target="../media/image100.jpg"/><Relationship Id="rId4" Type="http://schemas.openxmlformats.org/officeDocument/2006/relationships/image" Target="../media/image101.jpg"/><Relationship Id="rId5" Type="http://schemas.openxmlformats.org/officeDocument/2006/relationships/image" Target="../media/image102.jpg"/><Relationship Id="rId6" Type="http://schemas.openxmlformats.org/officeDocument/2006/relationships/image" Target="../media/image103.jpg"/><Relationship Id="rId7" Type="http://schemas.openxmlformats.org/officeDocument/2006/relationships/image" Target="../media/image104.png"/><Relationship Id="rId8" Type="http://schemas.openxmlformats.org/officeDocument/2006/relationships/image" Target="../media/image105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png"/><Relationship Id="rId3" Type="http://schemas.openxmlformats.org/officeDocument/2006/relationships/hyperlink" Target="http://www.bls.gov/oes" TargetMode="External"/><Relationship Id="rId4" Type="http://schemas.openxmlformats.org/officeDocument/2006/relationships/image" Target="../media/image10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3" Type="http://schemas.openxmlformats.org/officeDocument/2006/relationships/hyperlink" Target="http://www.bls.gov/oes" TargetMode="External"/><Relationship Id="rId4" Type="http://schemas.openxmlformats.org/officeDocument/2006/relationships/image" Target="../media/image107.png"/><Relationship Id="rId5" Type="http://schemas.openxmlformats.org/officeDocument/2006/relationships/image" Target="../media/image106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ls.gov/oes" TargetMode="External"/><Relationship Id="rId3" Type="http://schemas.openxmlformats.org/officeDocument/2006/relationships/image" Target="../media/image98.png"/><Relationship Id="rId4" Type="http://schemas.openxmlformats.org/officeDocument/2006/relationships/image" Target="../media/image99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jpg"/><Relationship Id="rId4" Type="http://schemas.openxmlformats.org/officeDocument/2006/relationships/image" Target="../media/image115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85800" y="3398520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88"/>
                </a:lnTo>
              </a:path>
            </a:pathLst>
          </a:custGeom>
          <a:ln w="19050">
            <a:solidFill>
              <a:srgbClr val="0026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038603"/>
            <a:ext cx="6160135" cy="1205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dirty="0" sz="2400" spc="-105"/>
              <a:t>LECTURE</a:t>
            </a:r>
            <a:r>
              <a:rPr dirty="0" sz="2400" spc="-165"/>
              <a:t> </a:t>
            </a:r>
            <a:r>
              <a:rPr dirty="0" sz="2400" spc="-85"/>
              <a:t>01:</a:t>
            </a:r>
            <a:r>
              <a:rPr dirty="0" sz="2400" spc="-165"/>
              <a:t> </a:t>
            </a:r>
            <a:r>
              <a:rPr dirty="0" sz="2400" spc="-105"/>
              <a:t>INTRODUCTION</a:t>
            </a:r>
            <a:r>
              <a:rPr dirty="0" sz="2400" spc="-200"/>
              <a:t> </a:t>
            </a:r>
            <a:r>
              <a:rPr dirty="0" sz="2400" spc="-25"/>
              <a:t>TO</a:t>
            </a:r>
            <a:endParaRPr sz="2400"/>
          </a:p>
          <a:p>
            <a:pPr marL="12700">
              <a:lnSpc>
                <a:spcPts val="6445"/>
              </a:lnSpc>
            </a:pPr>
            <a:r>
              <a:rPr dirty="0" sz="5400" spc="-95"/>
              <a:t>VISUAL</a:t>
            </a:r>
            <a:r>
              <a:rPr dirty="0" sz="5400" spc="-655"/>
              <a:t> </a:t>
            </a:r>
            <a:r>
              <a:rPr dirty="0" sz="5400" spc="-100"/>
              <a:t>A</a:t>
            </a:r>
            <a:r>
              <a:rPr dirty="0" sz="5400" spc="-95"/>
              <a:t>N</a:t>
            </a:r>
            <a:r>
              <a:rPr dirty="0" sz="5400" spc="-100"/>
              <a:t>A</a:t>
            </a:r>
            <a:r>
              <a:rPr dirty="0" sz="5400" spc="-500"/>
              <a:t>L</a:t>
            </a:r>
            <a:r>
              <a:rPr dirty="0" sz="5400" spc="-100"/>
              <a:t>Y</a:t>
            </a:r>
            <a:r>
              <a:rPr dirty="0" sz="5400" spc="-95"/>
              <a:t>T</a:t>
            </a:r>
            <a:r>
              <a:rPr dirty="0" sz="5400" spc="-100"/>
              <a:t>I</a:t>
            </a:r>
            <a:r>
              <a:rPr dirty="0" sz="5400" spc="-95"/>
              <a:t>C</a:t>
            </a:r>
            <a:r>
              <a:rPr dirty="0" sz="5400" spc="5"/>
              <a:t>S</a:t>
            </a:r>
            <a:endParaRPr sz="5400"/>
          </a:p>
        </p:txBody>
      </p:sp>
      <p:sp>
        <p:nvSpPr>
          <p:cNvPr id="4" name="object 4" descr=""/>
          <p:cNvSpPr txBox="1"/>
          <p:nvPr/>
        </p:nvSpPr>
        <p:spPr>
          <a:xfrm>
            <a:off x="764540" y="3526028"/>
            <a:ext cx="2517775" cy="1635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February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16,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2021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CSC/SDS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235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0"/>
              <a:t>(Incomplete)</a:t>
            </a:r>
            <a:r>
              <a:rPr dirty="0" sz="3200" spc="-180"/>
              <a:t> </a:t>
            </a:r>
            <a:r>
              <a:rPr dirty="0" sz="3200" spc="-95"/>
              <a:t>History</a:t>
            </a:r>
            <a:r>
              <a:rPr dirty="0" sz="3200" spc="-165"/>
              <a:t> </a:t>
            </a:r>
            <a:r>
              <a:rPr dirty="0" sz="3200" spc="-60"/>
              <a:t>of</a:t>
            </a:r>
            <a:r>
              <a:rPr dirty="0" sz="3200" spc="-160"/>
              <a:t> </a:t>
            </a:r>
            <a:r>
              <a:rPr dirty="0" sz="3200" spc="-105"/>
              <a:t>Visual</a:t>
            </a:r>
            <a:r>
              <a:rPr dirty="0" sz="3200" spc="-360"/>
              <a:t> </a:t>
            </a:r>
            <a:r>
              <a:rPr dirty="0" sz="3200" spc="-105"/>
              <a:t>Analytics:</a:t>
            </a:r>
            <a:r>
              <a:rPr dirty="0" sz="3200" spc="-165"/>
              <a:t> </a:t>
            </a:r>
            <a:r>
              <a:rPr dirty="0" sz="3200" spc="-25"/>
              <a:t>1970s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21739" y="5427979"/>
            <a:ext cx="7292975" cy="1068070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5"/>
              </a:spcBef>
              <a:buClr>
                <a:srgbClr val="93A299"/>
              </a:buClr>
              <a:buSzPct val="83333"/>
              <a:buChar char="-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CAD/CAM,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building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cars,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planes,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chips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0"/>
              </a:spcBef>
              <a:buClr>
                <a:srgbClr val="93A299"/>
              </a:buClr>
              <a:buSzPct val="83333"/>
              <a:buChar char="-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Starting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think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about: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3D,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animation,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edu,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medicine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612391" y="1155191"/>
            <a:ext cx="5803900" cy="4471670"/>
            <a:chOff x="1612391" y="1155191"/>
            <a:chExt cx="5803900" cy="44716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2391" y="1155191"/>
              <a:ext cx="5803392" cy="447141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399" y="1219200"/>
              <a:ext cx="5621670" cy="42903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657350" y="1200150"/>
              <a:ext cx="5660390" cy="4328795"/>
            </a:xfrm>
            <a:custGeom>
              <a:avLst/>
              <a:gdLst/>
              <a:ahLst/>
              <a:cxnLst/>
              <a:rect l="l" t="t" r="r" b="b"/>
              <a:pathLst>
                <a:path w="5660390" h="4328795">
                  <a:moveTo>
                    <a:pt x="0" y="0"/>
                  </a:moveTo>
                  <a:lnTo>
                    <a:pt x="5659770" y="0"/>
                  </a:lnTo>
                  <a:lnTo>
                    <a:pt x="5659770" y="4328450"/>
                  </a:lnTo>
                  <a:lnTo>
                    <a:pt x="0" y="43284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0"/>
              <a:t>(Incomplete)</a:t>
            </a:r>
            <a:r>
              <a:rPr dirty="0" sz="3200" spc="-180"/>
              <a:t> </a:t>
            </a:r>
            <a:r>
              <a:rPr dirty="0" sz="3200" spc="-95"/>
              <a:t>History</a:t>
            </a:r>
            <a:r>
              <a:rPr dirty="0" sz="3200" spc="-165"/>
              <a:t> </a:t>
            </a:r>
            <a:r>
              <a:rPr dirty="0" sz="3200" spc="-60"/>
              <a:t>of</a:t>
            </a:r>
            <a:r>
              <a:rPr dirty="0" sz="3200" spc="-160"/>
              <a:t> </a:t>
            </a:r>
            <a:r>
              <a:rPr dirty="0" sz="3200" spc="-105"/>
              <a:t>Visual</a:t>
            </a:r>
            <a:r>
              <a:rPr dirty="0" sz="3200" spc="-360"/>
              <a:t> </a:t>
            </a:r>
            <a:r>
              <a:rPr dirty="0" sz="3200" spc="-105"/>
              <a:t>Analytics:</a:t>
            </a:r>
            <a:r>
              <a:rPr dirty="0" sz="3200" spc="-165"/>
              <a:t> </a:t>
            </a:r>
            <a:r>
              <a:rPr dirty="0" sz="3200" spc="-25"/>
              <a:t>1980s</a:t>
            </a:r>
            <a:endParaRPr sz="3200"/>
          </a:p>
        </p:txBody>
      </p:sp>
      <p:grpSp>
        <p:nvGrpSpPr>
          <p:cNvPr id="3" name="object 3" descr=""/>
          <p:cNvGrpSpPr/>
          <p:nvPr/>
        </p:nvGrpSpPr>
        <p:grpSpPr>
          <a:xfrm>
            <a:off x="148753" y="1295400"/>
            <a:ext cx="8995410" cy="3949700"/>
            <a:chOff x="148753" y="1295400"/>
            <a:chExt cx="8995410" cy="3949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753" y="1353313"/>
              <a:ext cx="3737446" cy="382828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3499" y="1295400"/>
              <a:ext cx="5270500" cy="3949700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221739" y="5427979"/>
            <a:ext cx="7125334" cy="1068070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5"/>
              </a:spcBef>
              <a:buClr>
                <a:srgbClr val="93A299"/>
              </a:buClr>
              <a:buSzPct val="83333"/>
              <a:buChar char="-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Scientific</a:t>
            </a:r>
            <a:r>
              <a:rPr dirty="0" sz="24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visualization,</a:t>
            </a:r>
            <a:r>
              <a:rPr dirty="0" sz="24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physical</a:t>
            </a:r>
            <a:r>
              <a:rPr dirty="0" sz="24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phenomena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0"/>
              </a:spcBef>
              <a:buClr>
                <a:srgbClr val="93A299"/>
              </a:buClr>
              <a:buSzPct val="83333"/>
              <a:buChar char="-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Starting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think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about: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photorealism,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entertainment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0"/>
              <a:t>(Incomplete)</a:t>
            </a:r>
            <a:r>
              <a:rPr dirty="0" sz="3200" spc="-180"/>
              <a:t> </a:t>
            </a:r>
            <a:r>
              <a:rPr dirty="0" sz="3200" spc="-95"/>
              <a:t>History</a:t>
            </a:r>
            <a:r>
              <a:rPr dirty="0" sz="3200" spc="-165"/>
              <a:t> </a:t>
            </a:r>
            <a:r>
              <a:rPr dirty="0" sz="3200" spc="-60"/>
              <a:t>of</a:t>
            </a:r>
            <a:r>
              <a:rPr dirty="0" sz="3200" spc="-160"/>
              <a:t> </a:t>
            </a:r>
            <a:r>
              <a:rPr dirty="0" sz="3200" spc="-105"/>
              <a:t>Visual</a:t>
            </a:r>
            <a:r>
              <a:rPr dirty="0" sz="3200" spc="-360"/>
              <a:t> </a:t>
            </a:r>
            <a:r>
              <a:rPr dirty="0" sz="3200" spc="-105"/>
              <a:t>Analytics:</a:t>
            </a:r>
            <a:r>
              <a:rPr dirty="0" sz="3200" spc="-165"/>
              <a:t> </a:t>
            </a:r>
            <a:r>
              <a:rPr dirty="0" sz="3200" spc="-25"/>
              <a:t>1990s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219200"/>
            <a:ext cx="5791200" cy="43434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21739" y="5427979"/>
            <a:ext cx="6785609" cy="1068070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5"/>
              </a:spcBef>
              <a:buClr>
                <a:srgbClr val="93A299"/>
              </a:buClr>
              <a:buSzPct val="83333"/>
              <a:buChar char="-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r>
              <a:rPr dirty="0" sz="2400" spc="-1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visualization,</a:t>
            </a:r>
            <a:r>
              <a:rPr dirty="0" sz="2400" spc="-1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storytelling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0"/>
              </a:spcBef>
              <a:buClr>
                <a:srgbClr val="93A299"/>
              </a:buClr>
              <a:buSzPct val="83333"/>
              <a:buChar char="-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Starting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think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about: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online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spaces,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interaction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0"/>
              <a:t>(Incomplete)</a:t>
            </a:r>
            <a:r>
              <a:rPr dirty="0" sz="3200" spc="-180"/>
              <a:t> </a:t>
            </a:r>
            <a:r>
              <a:rPr dirty="0" sz="3200" spc="-95"/>
              <a:t>History</a:t>
            </a:r>
            <a:r>
              <a:rPr dirty="0" sz="3200" spc="-165"/>
              <a:t> </a:t>
            </a:r>
            <a:r>
              <a:rPr dirty="0" sz="3200" spc="-60"/>
              <a:t>of</a:t>
            </a:r>
            <a:r>
              <a:rPr dirty="0" sz="3200" spc="-160"/>
              <a:t> </a:t>
            </a:r>
            <a:r>
              <a:rPr dirty="0" sz="3200" spc="-105"/>
              <a:t>Visual</a:t>
            </a:r>
            <a:r>
              <a:rPr dirty="0" sz="3200" spc="-360"/>
              <a:t> </a:t>
            </a:r>
            <a:r>
              <a:rPr dirty="0" sz="3200" spc="-105"/>
              <a:t>Analytics:</a:t>
            </a:r>
            <a:r>
              <a:rPr dirty="0" sz="3200" spc="-165"/>
              <a:t> </a:t>
            </a:r>
            <a:r>
              <a:rPr dirty="0" sz="3200" spc="-25"/>
              <a:t>2000s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29" y="1110665"/>
            <a:ext cx="6985018" cy="445193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21739" y="5424932"/>
            <a:ext cx="6904355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-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Coordination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across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multiple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views,</a:t>
            </a:r>
            <a:r>
              <a:rPr dirty="0" sz="24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interaction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-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Starting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think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about: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sensemaking,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provenance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(Incomplete)</a:t>
            </a:r>
            <a:r>
              <a:rPr dirty="0" spc="-180"/>
              <a:t> </a:t>
            </a:r>
            <a:r>
              <a:rPr dirty="0" spc="-95"/>
              <a:t>History</a:t>
            </a:r>
            <a:r>
              <a:rPr dirty="0" spc="-175"/>
              <a:t> </a:t>
            </a:r>
            <a:r>
              <a:rPr dirty="0" spc="-60"/>
              <a:t>of</a:t>
            </a:r>
            <a:r>
              <a:rPr dirty="0" spc="-170"/>
              <a:t> </a:t>
            </a:r>
            <a:r>
              <a:rPr dirty="0" spc="-105"/>
              <a:t>Visual</a:t>
            </a:r>
            <a:r>
              <a:rPr dirty="0" spc="-380"/>
              <a:t> </a:t>
            </a:r>
            <a:r>
              <a:rPr dirty="0" spc="-75"/>
              <a:t>Analytics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079500"/>
            <a:ext cx="7891145" cy="4460240"/>
          </a:xfrm>
          <a:prstGeom prst="rect">
            <a:avLst/>
          </a:prstGeom>
        </p:spPr>
        <p:txBody>
          <a:bodyPr wrap="square" lIns="0" tIns="170815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45"/>
              </a:spcBef>
              <a:buClr>
                <a:srgbClr val="93A299"/>
              </a:buClr>
              <a:buSzPct val="85714"/>
              <a:buChar char="•"/>
              <a:tabLst>
                <a:tab pos="194310" algn="l"/>
              </a:tabLst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Early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2000s: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US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reacting</a:t>
            </a:r>
            <a:r>
              <a:rPr dirty="0" sz="2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9/11</a:t>
            </a:r>
            <a:endParaRPr sz="28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50"/>
              </a:spcBef>
              <a:buClr>
                <a:srgbClr val="93A299"/>
              </a:buClr>
              <a:buSzPct val="85714"/>
              <a:buChar char="•"/>
              <a:tabLst>
                <a:tab pos="194310" algn="l"/>
              </a:tabLst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2003: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Dept.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Homeland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Security</a:t>
            </a:r>
            <a:r>
              <a:rPr dirty="0" sz="28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(DHS)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est.</a:t>
            </a:r>
            <a:endParaRPr sz="28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150"/>
              </a:spcBef>
              <a:buClr>
                <a:srgbClr val="93A299"/>
              </a:buClr>
              <a:buSzPct val="85714"/>
              <a:buChar char="•"/>
              <a:tabLst>
                <a:tab pos="194310" algn="l"/>
              </a:tabLst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DHS</a:t>
            </a:r>
            <a:r>
              <a:rPr dirty="0" sz="28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objectives:</a:t>
            </a:r>
            <a:endParaRPr sz="2800">
              <a:latin typeface="Arial"/>
              <a:cs typeface="Arial"/>
            </a:endParaRPr>
          </a:p>
          <a:p>
            <a:pPr lvl="1" marL="812165" indent="-342265">
              <a:lnSpc>
                <a:spcPct val="100000"/>
              </a:lnSpc>
              <a:spcBef>
                <a:spcPts val="640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8121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Prevent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terrorist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attacks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within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US</a:t>
            </a:r>
            <a:endParaRPr sz="2400">
              <a:latin typeface="Arial"/>
              <a:cs typeface="Arial"/>
            </a:endParaRPr>
          </a:p>
          <a:p>
            <a:pPr lvl="1" marL="812165" indent="-342265">
              <a:lnSpc>
                <a:spcPct val="100000"/>
              </a:lnSpc>
              <a:spcBef>
                <a:spcPts val="505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8121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Reduce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vulnerability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terrorism</a:t>
            </a:r>
            <a:endParaRPr sz="2400">
              <a:latin typeface="Arial"/>
              <a:cs typeface="Arial"/>
            </a:endParaRPr>
          </a:p>
          <a:p>
            <a:pPr lvl="1" marL="812800" marR="5080" indent="-342900">
              <a:lnSpc>
                <a:spcPct val="100800"/>
              </a:lnSpc>
              <a:spcBef>
                <a:spcPts val="600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81280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Minimize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damage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aid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recovery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from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attacks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do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occur</a:t>
            </a:r>
            <a:endParaRPr sz="2400">
              <a:latin typeface="Arial"/>
              <a:cs typeface="Arial"/>
            </a:endParaRPr>
          </a:p>
          <a:p>
            <a:pPr marL="193675" marR="196850" indent="-181610">
              <a:lnSpc>
                <a:spcPts val="3310"/>
              </a:lnSpc>
              <a:spcBef>
                <a:spcPts val="1360"/>
              </a:spcBef>
              <a:buClr>
                <a:srgbClr val="93A299"/>
              </a:buClr>
              <a:buSzPct val="85714"/>
              <a:buChar char="•"/>
              <a:tabLst>
                <a:tab pos="194945" algn="l"/>
              </a:tabLst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2005: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DHS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charters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National</a:t>
            </a:r>
            <a:r>
              <a:rPr dirty="0" sz="2800" spc="-6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Visualization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800" spc="-1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r>
              <a:rPr dirty="0" sz="2800" spc="-8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Center</a:t>
            </a:r>
            <a:r>
              <a:rPr dirty="0" sz="2800" spc="-9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(NVAC)</a:t>
            </a:r>
            <a:r>
              <a:rPr dirty="0" sz="28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at</a:t>
            </a:r>
            <a:r>
              <a:rPr dirty="0" sz="28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PNNL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(Incomplete)</a:t>
            </a:r>
            <a:r>
              <a:rPr dirty="0" spc="-180"/>
              <a:t> </a:t>
            </a:r>
            <a:r>
              <a:rPr dirty="0" spc="-95"/>
              <a:t>History</a:t>
            </a:r>
            <a:r>
              <a:rPr dirty="0" spc="-180"/>
              <a:t> </a:t>
            </a:r>
            <a:r>
              <a:rPr dirty="0" spc="-55"/>
              <a:t>of</a:t>
            </a:r>
            <a:r>
              <a:rPr dirty="0" spc="-175"/>
              <a:t> </a:t>
            </a:r>
            <a:r>
              <a:rPr dirty="0" spc="-105"/>
              <a:t>Visual</a:t>
            </a:r>
            <a:r>
              <a:rPr dirty="0" spc="-380"/>
              <a:t> </a:t>
            </a:r>
            <a:r>
              <a:rPr dirty="0" spc="-85"/>
              <a:t>Analytics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29874" y="1219369"/>
            <a:ext cx="7661909" cy="5259705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NVAC</a:t>
            </a:r>
            <a:r>
              <a:rPr dirty="0" sz="2800" spc="-1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mission:</a:t>
            </a:r>
            <a:endParaRPr sz="2800">
              <a:latin typeface="Arial"/>
              <a:cs typeface="Arial"/>
            </a:endParaRPr>
          </a:p>
          <a:p>
            <a:pPr marL="287020" marR="5080">
              <a:lnSpc>
                <a:spcPct val="99400"/>
              </a:lnSpc>
              <a:spcBef>
                <a:spcPts val="65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Develop</a:t>
            </a:r>
            <a:r>
              <a:rPr dirty="0" sz="24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70C0"/>
                </a:solidFill>
                <a:latin typeface="Arial"/>
                <a:cs typeface="Arial"/>
              </a:rPr>
              <a:t>advanced</a:t>
            </a:r>
            <a:r>
              <a:rPr dirty="0" sz="2400" spc="-10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70C0"/>
                </a:solidFill>
                <a:latin typeface="Arial"/>
                <a:cs typeface="Arial"/>
              </a:rPr>
              <a:t>information</a:t>
            </a:r>
            <a:r>
              <a:rPr dirty="0" sz="2400" spc="-10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70C0"/>
                </a:solidFill>
                <a:latin typeface="Arial"/>
                <a:cs typeface="Arial"/>
              </a:rPr>
              <a:t>technologies</a:t>
            </a:r>
            <a:r>
              <a:rPr dirty="0" sz="2400" spc="-9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support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Homeland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Security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mission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is </a:t>
            </a:r>
            <a:r>
              <a:rPr dirty="0" sz="2400">
                <a:solidFill>
                  <a:srgbClr val="0070C0"/>
                </a:solidFill>
                <a:latin typeface="Arial"/>
                <a:cs typeface="Arial"/>
              </a:rPr>
              <a:t>massive,</a:t>
            </a:r>
            <a:r>
              <a:rPr dirty="0" sz="2400" spc="-10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70C0"/>
                </a:solidFill>
                <a:latin typeface="Arial"/>
                <a:cs typeface="Arial"/>
              </a:rPr>
              <a:t>complex,</a:t>
            </a:r>
            <a:r>
              <a:rPr dirty="0" sz="2400" spc="-10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70C0"/>
                </a:solidFill>
                <a:latin typeface="Arial"/>
                <a:cs typeface="Arial"/>
              </a:rPr>
              <a:t>incomplete,</a:t>
            </a:r>
            <a:r>
              <a:rPr dirty="0" sz="2400" spc="-10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2400" spc="-9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70C0"/>
                </a:solidFill>
                <a:latin typeface="Arial"/>
                <a:cs typeface="Arial"/>
              </a:rPr>
              <a:t>uncertain</a:t>
            </a:r>
            <a:r>
              <a:rPr dirty="0" sz="2400" spc="-9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in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scenarios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requiring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70C0"/>
                </a:solidFill>
                <a:latin typeface="Arial"/>
                <a:cs typeface="Arial"/>
              </a:rPr>
              <a:t>human</a:t>
            </a:r>
            <a:r>
              <a:rPr dirty="0" sz="2400" spc="-95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70C0"/>
                </a:solidFill>
                <a:latin typeface="Arial"/>
                <a:cs typeface="Arial"/>
              </a:rPr>
              <a:t>judgment.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Challenges:</a:t>
            </a:r>
            <a:endParaRPr sz="2800">
              <a:latin typeface="Arial"/>
              <a:cs typeface="Arial"/>
            </a:endParaRPr>
          </a:p>
          <a:p>
            <a:pPr marL="812800" marR="581660" indent="-342900">
              <a:lnSpc>
                <a:spcPct val="100800"/>
              </a:lnSpc>
              <a:spcBef>
                <a:spcPts val="525"/>
              </a:spcBef>
              <a:buClr>
                <a:srgbClr val="93A299"/>
              </a:buClr>
              <a:buSzPct val="83333"/>
              <a:buChar char="•"/>
              <a:tabLst>
                <a:tab pos="81280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support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analytical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reasoning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under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complex,</a:t>
            </a:r>
            <a:r>
              <a:rPr dirty="0" sz="24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changing</a:t>
            </a:r>
            <a:r>
              <a:rPr dirty="0" sz="24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circumstances?</a:t>
            </a:r>
            <a:endParaRPr sz="2400">
              <a:latin typeface="Arial"/>
              <a:cs typeface="Arial"/>
            </a:endParaRPr>
          </a:p>
          <a:p>
            <a:pPr marL="812800" marR="280035" indent="-342900">
              <a:lnSpc>
                <a:spcPct val="100800"/>
              </a:lnSpc>
              <a:spcBef>
                <a:spcPts val="1175"/>
              </a:spcBef>
              <a:buClr>
                <a:srgbClr val="93A299"/>
              </a:buClr>
              <a:buSzPct val="83333"/>
              <a:buChar char="•"/>
              <a:tabLst>
                <a:tab pos="81280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make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domain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expertise,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when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domain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experts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not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computer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scientists?</a:t>
            </a:r>
            <a:endParaRPr sz="2400">
              <a:latin typeface="Arial"/>
              <a:cs typeface="Arial"/>
            </a:endParaRPr>
          </a:p>
          <a:p>
            <a:pPr marL="687705">
              <a:lnSpc>
                <a:spcPct val="100000"/>
              </a:lnSpc>
              <a:spcBef>
                <a:spcPts val="1735"/>
              </a:spcBef>
            </a:pP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28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idea:</a:t>
            </a:r>
            <a:r>
              <a:rPr dirty="0" sz="28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(visualization)</a:t>
            </a:r>
            <a:r>
              <a:rPr dirty="0" sz="28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∩</a:t>
            </a:r>
            <a:r>
              <a:rPr dirty="0" sz="2800" spc="-6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(analytics)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55676"/>
            <a:ext cx="776859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0"/>
              <a:t>(Incomplete)</a:t>
            </a:r>
            <a:r>
              <a:rPr dirty="0" sz="3200" spc="-175"/>
              <a:t> </a:t>
            </a:r>
            <a:r>
              <a:rPr dirty="0" sz="3200" spc="-95"/>
              <a:t>History</a:t>
            </a:r>
            <a:r>
              <a:rPr dirty="0" sz="3200" spc="-170"/>
              <a:t> </a:t>
            </a:r>
            <a:r>
              <a:rPr dirty="0" sz="3200" spc="-55"/>
              <a:t>of</a:t>
            </a:r>
            <a:r>
              <a:rPr dirty="0" sz="3200" spc="-180"/>
              <a:t> </a:t>
            </a:r>
            <a:r>
              <a:rPr dirty="0" sz="3200" spc="-110"/>
              <a:t>Visual</a:t>
            </a:r>
            <a:r>
              <a:rPr dirty="0" sz="3200" spc="-355"/>
              <a:t> </a:t>
            </a:r>
            <a:r>
              <a:rPr dirty="0" sz="3200" spc="-100"/>
              <a:t>Analytics:</a:t>
            </a:r>
            <a:r>
              <a:rPr dirty="0" sz="3200" spc="-175"/>
              <a:t> </a:t>
            </a:r>
            <a:r>
              <a:rPr dirty="0" sz="3200" spc="-45"/>
              <a:t>2010s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1221739" y="5424932"/>
            <a:ext cx="6988809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Human-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machine</a:t>
            </a:r>
            <a:r>
              <a:rPr dirty="0" sz="24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collaboration,</a:t>
            </a:r>
            <a:r>
              <a:rPr dirty="0" sz="24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machine</a:t>
            </a:r>
            <a:r>
              <a:rPr dirty="0" sz="24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Starting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think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about: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evaluation,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media,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35" b="1">
                <a:solidFill>
                  <a:srgbClr val="003470"/>
                </a:solidFill>
                <a:latin typeface="Arial"/>
                <a:cs typeface="Arial"/>
              </a:rPr>
              <a:t>DH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133475" y="1362075"/>
            <a:ext cx="7001509" cy="4030979"/>
            <a:chOff x="1133475" y="1362075"/>
            <a:chExt cx="7001509" cy="403097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465" y="1371599"/>
              <a:ext cx="6716292" cy="40115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38237" y="1366837"/>
              <a:ext cx="6991984" cy="4021454"/>
            </a:xfrm>
            <a:custGeom>
              <a:avLst/>
              <a:gdLst/>
              <a:ahLst/>
              <a:cxnLst/>
              <a:rect l="l" t="t" r="r" b="b"/>
              <a:pathLst>
                <a:path w="6991984" h="4021454">
                  <a:moveTo>
                    <a:pt x="0" y="0"/>
                  </a:moveTo>
                  <a:lnTo>
                    <a:pt x="6991494" y="0"/>
                  </a:lnTo>
                  <a:lnTo>
                    <a:pt x="6991494" y="4021100"/>
                  </a:lnTo>
                  <a:lnTo>
                    <a:pt x="0" y="40211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Outline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7640" rIns="0" bIns="0" rtlCol="0" vert="horz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320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 spc="-10"/>
              <a:t>Introductions</a:t>
            </a:r>
          </a:p>
          <a:p>
            <a:pPr marL="215265" indent="-202565">
              <a:lnSpc>
                <a:spcPct val="100000"/>
              </a:lnSpc>
              <a:spcBef>
                <a:spcPts val="1225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/>
              <a:t>Big</a:t>
            </a:r>
            <a:r>
              <a:rPr dirty="0" spc="-45"/>
              <a:t> </a:t>
            </a:r>
            <a:r>
              <a:rPr dirty="0" spc="-10"/>
              <a:t>problem</a:t>
            </a:r>
          </a:p>
          <a:p>
            <a:pPr marL="215265" indent="-202565">
              <a:lnSpc>
                <a:spcPct val="100000"/>
              </a:lnSpc>
              <a:spcBef>
                <a:spcPts val="1200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/>
              <a:t>Quick</a:t>
            </a:r>
            <a:r>
              <a:rPr dirty="0" spc="-40"/>
              <a:t> </a:t>
            </a:r>
            <a:r>
              <a:rPr dirty="0"/>
              <a:t>history</a:t>
            </a:r>
            <a:r>
              <a:rPr dirty="0" spc="-40"/>
              <a:t> </a:t>
            </a:r>
            <a:r>
              <a:rPr dirty="0" spc="-10"/>
              <a:t>lesson</a:t>
            </a: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>
                <a:solidFill>
                  <a:srgbClr val="003470"/>
                </a:solidFill>
              </a:rPr>
              <a:t>Visual</a:t>
            </a:r>
            <a:r>
              <a:rPr dirty="0" spc="-8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analytics:</a:t>
            </a:r>
            <a:r>
              <a:rPr dirty="0" spc="-9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definition</a:t>
            </a: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>
                <a:solidFill>
                  <a:srgbClr val="003470"/>
                </a:solidFill>
              </a:rPr>
              <a:t>Discussion:</a:t>
            </a:r>
            <a:r>
              <a:rPr dirty="0" spc="-7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how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does</a:t>
            </a:r>
            <a:r>
              <a:rPr dirty="0" spc="-6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it</a:t>
            </a:r>
            <a:r>
              <a:rPr dirty="0" spc="-7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help?</a:t>
            </a:r>
          </a:p>
          <a:p>
            <a:pPr marL="194310" indent="-181610">
              <a:lnSpc>
                <a:spcPct val="100000"/>
              </a:lnSpc>
              <a:spcBef>
                <a:spcPts val="11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>
                <a:solidFill>
                  <a:srgbClr val="003470"/>
                </a:solidFill>
              </a:rPr>
              <a:t>Structure</a:t>
            </a:r>
            <a:r>
              <a:rPr dirty="0" spc="-4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of</a:t>
            </a:r>
            <a:r>
              <a:rPr dirty="0" spc="-4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this</a:t>
            </a:r>
            <a:r>
              <a:rPr dirty="0" spc="-4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course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53504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Visualization</a:t>
            </a:r>
            <a:r>
              <a:rPr dirty="0" spc="-170"/>
              <a:t> </a:t>
            </a:r>
            <a:r>
              <a:rPr dirty="0" spc="-70"/>
              <a:t>(def.)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571875" y="1895475"/>
            <a:ext cx="5165090" cy="3804920"/>
            <a:chOff x="3571875" y="1895475"/>
            <a:chExt cx="5165090" cy="38049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399" y="1904999"/>
              <a:ext cx="5145980" cy="378561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576637" y="1900237"/>
              <a:ext cx="5155565" cy="3795395"/>
            </a:xfrm>
            <a:custGeom>
              <a:avLst/>
              <a:gdLst/>
              <a:ahLst/>
              <a:cxnLst/>
              <a:rect l="l" t="t" r="r" b="b"/>
              <a:pathLst>
                <a:path w="5155565" h="3795395">
                  <a:moveTo>
                    <a:pt x="0" y="0"/>
                  </a:moveTo>
                  <a:lnTo>
                    <a:pt x="5155506" y="0"/>
                  </a:lnTo>
                  <a:lnTo>
                    <a:pt x="5155506" y="3795140"/>
                  </a:lnTo>
                  <a:lnTo>
                    <a:pt x="0" y="37951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53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55625" y="2609595"/>
            <a:ext cx="2698115" cy="21685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12700" marR="5080">
              <a:lnSpc>
                <a:spcPct val="100499"/>
              </a:lnSpc>
              <a:spcBef>
                <a:spcPts val="80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Creating</a:t>
            </a:r>
            <a:r>
              <a:rPr dirty="0" sz="28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visual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representations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to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reinforce</a:t>
            </a:r>
            <a:r>
              <a:rPr dirty="0" sz="28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human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cognition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Analytics</a:t>
            </a:r>
            <a:r>
              <a:rPr dirty="0" spc="-180"/>
              <a:t> </a:t>
            </a:r>
            <a:r>
              <a:rPr dirty="0" spc="-95"/>
              <a:t>(def.)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040596" y="2914395"/>
            <a:ext cx="2656840" cy="1735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183515">
              <a:lnSpc>
                <a:spcPct val="100200"/>
              </a:lnSpc>
              <a:spcBef>
                <a:spcPts val="90"/>
              </a:spcBef>
            </a:pP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Discovery</a:t>
            </a:r>
            <a:r>
              <a:rPr dirty="0" sz="2800" spc="-9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and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communication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meaningful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patterns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95275" y="1995121"/>
            <a:ext cx="5200650" cy="3806190"/>
            <a:chOff x="295275" y="1995121"/>
            <a:chExt cx="5200650" cy="38061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2004646"/>
              <a:ext cx="5181600" cy="378655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00037" y="1999884"/>
              <a:ext cx="5191125" cy="3796665"/>
            </a:xfrm>
            <a:custGeom>
              <a:avLst/>
              <a:gdLst/>
              <a:ahLst/>
              <a:cxnLst/>
              <a:rect l="l" t="t" r="r" b="b"/>
              <a:pathLst>
                <a:path w="5191125" h="3796665">
                  <a:moveTo>
                    <a:pt x="0" y="0"/>
                  </a:moveTo>
                  <a:lnTo>
                    <a:pt x="5191124" y="0"/>
                  </a:lnTo>
                  <a:lnTo>
                    <a:pt x="5191124" y="3796077"/>
                  </a:lnTo>
                  <a:lnTo>
                    <a:pt x="0" y="379607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53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Introductions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62037" y="1866900"/>
            <a:ext cx="2133600" cy="2653665"/>
            <a:chOff x="1062037" y="1866900"/>
            <a:chExt cx="2133600" cy="26536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0136" y="1904999"/>
              <a:ext cx="2057400" cy="257698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81087" y="1885950"/>
              <a:ext cx="2095500" cy="2615565"/>
            </a:xfrm>
            <a:custGeom>
              <a:avLst/>
              <a:gdLst/>
              <a:ahLst/>
              <a:cxnLst/>
              <a:rect l="l" t="t" r="r" b="b"/>
              <a:pathLst>
                <a:path w="2095500" h="2615565">
                  <a:moveTo>
                    <a:pt x="0" y="0"/>
                  </a:moveTo>
                  <a:lnTo>
                    <a:pt x="2095499" y="0"/>
                  </a:lnTo>
                  <a:lnTo>
                    <a:pt x="2095499" y="2615086"/>
                  </a:lnTo>
                  <a:lnTo>
                    <a:pt x="0" y="261508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25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719663" y="4569459"/>
            <a:ext cx="1115695" cy="1009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Jordan</a:t>
            </a:r>
            <a:endParaRPr sz="2800">
              <a:latin typeface="Arial"/>
              <a:cs typeface="Arial"/>
            </a:endParaRPr>
          </a:p>
          <a:p>
            <a:pPr marL="81280" marR="73025" indent="57150">
              <a:lnSpc>
                <a:spcPct val="101099"/>
              </a:lnSpc>
              <a:spcBef>
                <a:spcPts val="15"/>
              </a:spcBef>
            </a:pP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(he/him) Instructor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18706" y="4569459"/>
            <a:ext cx="2045335" cy="1009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7375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Kshiti</a:t>
            </a:r>
            <a:endParaRPr sz="2800">
              <a:latin typeface="Arial"/>
              <a:cs typeface="Arial"/>
            </a:endParaRPr>
          </a:p>
          <a:p>
            <a:pPr marL="12700" marR="5080" indent="552450">
              <a:lnSpc>
                <a:spcPct val="101099"/>
              </a:lnSpc>
              <a:spcBef>
                <a:spcPts val="15"/>
              </a:spcBef>
            </a:pP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(she/her)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Grader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UMass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637071" y="4569459"/>
            <a:ext cx="1926589" cy="1009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Ananda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(she/her)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800" spc="-80">
                <a:solidFill>
                  <a:srgbClr val="003470"/>
                </a:solidFill>
                <a:latin typeface="Arial"/>
                <a:cs typeface="Arial"/>
              </a:rPr>
              <a:t>TA</a:t>
            </a:r>
            <a:r>
              <a:rPr dirty="0" sz="18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18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Liaison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1800" spc="-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SICS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534660" y="1866900"/>
            <a:ext cx="2131060" cy="2654935"/>
            <a:chOff x="3534660" y="1866900"/>
            <a:chExt cx="2131060" cy="265493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2760" y="1904999"/>
              <a:ext cx="2054832" cy="257860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553710" y="1885950"/>
              <a:ext cx="2092960" cy="2616835"/>
            </a:xfrm>
            <a:custGeom>
              <a:avLst/>
              <a:gdLst/>
              <a:ahLst/>
              <a:cxnLst/>
              <a:rect l="l" t="t" r="r" b="b"/>
              <a:pathLst>
                <a:path w="2092960" h="2616835">
                  <a:moveTo>
                    <a:pt x="0" y="0"/>
                  </a:moveTo>
                  <a:lnTo>
                    <a:pt x="2092931" y="0"/>
                  </a:lnTo>
                  <a:lnTo>
                    <a:pt x="2092931" y="2616707"/>
                  </a:lnTo>
                  <a:lnTo>
                    <a:pt x="0" y="261670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6004717" y="1866900"/>
            <a:ext cx="2199005" cy="2707640"/>
            <a:chOff x="6004717" y="1866900"/>
            <a:chExt cx="2199005" cy="270764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2817" y="1904999"/>
              <a:ext cx="2122782" cy="263087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023767" y="1885950"/>
              <a:ext cx="2160905" cy="2669540"/>
            </a:xfrm>
            <a:custGeom>
              <a:avLst/>
              <a:gdLst/>
              <a:ahLst/>
              <a:cxnLst/>
              <a:rect l="l" t="t" r="r" b="b"/>
              <a:pathLst>
                <a:path w="2160904" h="2669540">
                  <a:moveTo>
                    <a:pt x="0" y="0"/>
                  </a:moveTo>
                  <a:lnTo>
                    <a:pt x="2160882" y="0"/>
                  </a:lnTo>
                  <a:lnTo>
                    <a:pt x="2160882" y="2668975"/>
                  </a:lnTo>
                  <a:lnTo>
                    <a:pt x="0" y="2668975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26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Visual</a:t>
            </a:r>
            <a:r>
              <a:rPr dirty="0" spc="-385"/>
              <a:t> </a:t>
            </a:r>
            <a:r>
              <a:rPr dirty="0" spc="-95"/>
              <a:t>Analytics</a:t>
            </a:r>
            <a:r>
              <a:rPr dirty="0" spc="-175"/>
              <a:t> </a:t>
            </a:r>
            <a:r>
              <a:rPr dirty="0" spc="-70"/>
              <a:t>(def.)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133475" y="1362075"/>
            <a:ext cx="6953250" cy="3904615"/>
            <a:chOff x="1133475" y="1362075"/>
            <a:chExt cx="6953250" cy="39046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2999" y="1371600"/>
              <a:ext cx="6934198" cy="388536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38237" y="1366837"/>
              <a:ext cx="6943725" cy="3895090"/>
            </a:xfrm>
            <a:custGeom>
              <a:avLst/>
              <a:gdLst/>
              <a:ahLst/>
              <a:cxnLst/>
              <a:rect l="l" t="t" r="r" b="b"/>
              <a:pathLst>
                <a:path w="6943725" h="3895090">
                  <a:moveTo>
                    <a:pt x="0" y="0"/>
                  </a:moveTo>
                  <a:lnTo>
                    <a:pt x="6943724" y="0"/>
                  </a:lnTo>
                  <a:lnTo>
                    <a:pt x="6943724" y="3894894"/>
                  </a:lnTo>
                  <a:lnTo>
                    <a:pt x="0" y="389489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539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094580" y="5352795"/>
            <a:ext cx="7031990" cy="1449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“The</a:t>
            </a:r>
            <a:r>
              <a:rPr dirty="0" sz="28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science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8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analytical</a:t>
            </a:r>
            <a:r>
              <a:rPr dirty="0" sz="28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reasoning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facilitated</a:t>
            </a:r>
            <a:r>
              <a:rPr dirty="0" sz="28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by</a:t>
            </a:r>
            <a:r>
              <a:rPr dirty="0" sz="28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interactive</a:t>
            </a:r>
            <a:r>
              <a:rPr dirty="0" sz="28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800" spc="-8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interfaces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”</a:t>
            </a:r>
            <a:r>
              <a:rPr dirty="0" baseline="23148" sz="1800" spc="-15">
                <a:solidFill>
                  <a:srgbClr val="003470"/>
                </a:solidFill>
                <a:latin typeface="Arial"/>
                <a:cs typeface="Arial"/>
              </a:rPr>
              <a:t>1</a:t>
            </a:r>
            <a:endParaRPr baseline="23148" sz="1800">
              <a:latin typeface="Arial"/>
              <a:cs typeface="Arial"/>
            </a:endParaRPr>
          </a:p>
          <a:p>
            <a:pPr marL="1092200" marR="828040">
              <a:lnSpc>
                <a:spcPct val="100000"/>
              </a:lnSpc>
              <a:spcBef>
                <a:spcPts val="2039"/>
              </a:spcBef>
            </a:pPr>
            <a:r>
              <a:rPr dirty="0" baseline="23809" sz="1050" b="1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Thomas,</a:t>
            </a:r>
            <a:r>
              <a:rPr dirty="0" sz="10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James</a:t>
            </a:r>
            <a:r>
              <a:rPr dirty="0" sz="10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J.,</a:t>
            </a:r>
            <a:r>
              <a:rPr dirty="0" sz="10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000" spc="-2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Kristin</a:t>
            </a:r>
            <a:r>
              <a:rPr dirty="0" sz="1000" spc="-2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A.</a:t>
            </a:r>
            <a:r>
              <a:rPr dirty="0" sz="10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Cook,</a:t>
            </a:r>
            <a:r>
              <a:rPr dirty="0" sz="10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eds.</a:t>
            </a:r>
            <a:r>
              <a:rPr dirty="0" sz="1000" spc="-1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Illuminating</a:t>
            </a:r>
            <a:r>
              <a:rPr dirty="0" sz="1000" spc="-30" b="1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1000" spc="-30" b="1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path:</a:t>
            </a:r>
            <a:r>
              <a:rPr dirty="0" sz="1000" spc="-20" b="1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1000" spc="-30" b="1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research</a:t>
            </a:r>
            <a:r>
              <a:rPr dirty="0" sz="1000" spc="-25" b="1" i="1">
                <a:solidFill>
                  <a:srgbClr val="003470"/>
                </a:solidFill>
                <a:latin typeface="Arial"/>
                <a:cs typeface="Arial"/>
              </a:rPr>
              <a:t> and</a:t>
            </a:r>
            <a:r>
              <a:rPr dirty="0" sz="1000" spc="-25" b="1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development</a:t>
            </a:r>
            <a:r>
              <a:rPr dirty="0" sz="1000" spc="-25" b="1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agenda</a:t>
            </a:r>
            <a:r>
              <a:rPr dirty="0" sz="1000" spc="-35" b="1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1000" spc="-30" b="1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1000" spc="-35" b="1" i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 i="1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.</a:t>
            </a:r>
            <a:r>
              <a:rPr dirty="0" sz="10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IEEE</a:t>
            </a:r>
            <a:r>
              <a:rPr dirty="0" sz="10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Computer</a:t>
            </a:r>
            <a:r>
              <a:rPr dirty="0" sz="10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Society</a:t>
            </a:r>
            <a:r>
              <a:rPr dirty="0" sz="10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b="1">
                <a:solidFill>
                  <a:srgbClr val="003470"/>
                </a:solidFill>
                <a:latin typeface="Arial"/>
                <a:cs typeface="Arial"/>
              </a:rPr>
              <a:t>Press,</a:t>
            </a:r>
            <a:r>
              <a:rPr dirty="0" sz="10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003470"/>
                </a:solidFill>
                <a:latin typeface="Arial"/>
                <a:cs typeface="Arial"/>
              </a:rPr>
              <a:t>2005.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15760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Big</a:t>
            </a:r>
            <a:r>
              <a:rPr dirty="0" spc="-195"/>
              <a:t> </a:t>
            </a:r>
            <a:r>
              <a:rPr dirty="0" spc="-90"/>
              <a:t>idea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62126" y="1621028"/>
            <a:ext cx="76187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Humans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machines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complimentary</a:t>
            </a:r>
            <a:r>
              <a:rPr dirty="0" sz="2400" spc="-8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strengths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569719" y="2438400"/>
            <a:ext cx="6202680" cy="4114800"/>
            <a:chOff x="1569719" y="2438400"/>
            <a:chExt cx="6202680" cy="41148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649365" y="6281420"/>
            <a:ext cx="2183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Computational</a:t>
            </a:r>
            <a:r>
              <a:rPr dirty="0" sz="1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power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123688" y="2423160"/>
            <a:ext cx="1963420" cy="2133600"/>
            <a:chOff x="5123688" y="2423160"/>
            <a:chExt cx="1963420" cy="213360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7025099" y="3071876"/>
            <a:ext cx="1118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Perception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202899" y="3340100"/>
            <a:ext cx="762635" cy="5772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and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context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294888" y="5081015"/>
            <a:ext cx="2682240" cy="1740535"/>
            <a:chOff x="3294888" y="5081015"/>
            <a:chExt cx="2682240" cy="1740535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742762" y="5226811"/>
            <a:ext cx="1092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Interaction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008376" y="2423160"/>
            <a:ext cx="2694940" cy="2133600"/>
            <a:chOff x="3008376" y="2423160"/>
            <a:chExt cx="2694940" cy="2133600"/>
          </a:xfrm>
        </p:grpSpPr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3750248" y="3081020"/>
            <a:ext cx="13042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354040" y="6613652"/>
            <a:ext cx="1572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Image</a:t>
            </a:r>
            <a:r>
              <a:rPr dirty="0" sz="1200" spc="-5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D9D9D9"/>
                </a:solidFill>
                <a:latin typeface="Arial"/>
                <a:cs typeface="Arial"/>
              </a:rPr>
              <a:t>credit:</a:t>
            </a:r>
            <a:r>
              <a:rPr dirty="0" sz="1200" spc="-6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Ali</a:t>
            </a:r>
            <a:r>
              <a:rPr dirty="0" sz="1200" spc="-7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D9D9D9"/>
                </a:solidFill>
                <a:latin typeface="Arial"/>
                <a:cs typeface="Arial"/>
              </a:rPr>
              <a:t>Ansari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VA:</a:t>
            </a:r>
            <a:r>
              <a:rPr dirty="0" spc="-190"/>
              <a:t> </a:t>
            </a:r>
            <a:r>
              <a:rPr dirty="0" spc="-95"/>
              <a:t>Human</a:t>
            </a:r>
            <a:r>
              <a:rPr dirty="0" spc="-190"/>
              <a:t> </a:t>
            </a:r>
            <a:r>
              <a:rPr dirty="0"/>
              <a:t>+</a:t>
            </a:r>
            <a:r>
              <a:rPr dirty="0" spc="-185"/>
              <a:t> </a:t>
            </a:r>
            <a:r>
              <a:rPr dirty="0" spc="-95"/>
              <a:t>Machine</a:t>
            </a:r>
            <a:r>
              <a:rPr dirty="0" spc="-190"/>
              <a:t> </a:t>
            </a:r>
            <a:r>
              <a:rPr dirty="0" spc="-85"/>
              <a:t>Collaboration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82419"/>
            <a:ext cx="7937500" cy="367919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algn="just" marL="193675" marR="546100" indent="-181610">
              <a:lnSpc>
                <a:spcPts val="3000"/>
              </a:lnSpc>
              <a:spcBef>
                <a:spcPts val="500"/>
              </a:spcBef>
              <a:buClr>
                <a:srgbClr val="93A299"/>
              </a:buClr>
              <a:buSzPct val="85714"/>
              <a:buChar char="•"/>
              <a:tabLst>
                <a:tab pos="194945" algn="l"/>
              </a:tabLst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Make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both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humans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machine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strengths</a:t>
            </a:r>
            <a:r>
              <a:rPr dirty="0" sz="28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8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interactive</a:t>
            </a:r>
            <a:r>
              <a:rPr dirty="0" sz="28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800" spc="-8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interfaces </a:t>
            </a: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facilitate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“conversation”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75"/>
              </a:spcBef>
              <a:buClr>
                <a:srgbClr val="93A299"/>
              </a:buClr>
              <a:buFont typeface="Arial"/>
              <a:buChar char="•"/>
            </a:pPr>
            <a:endParaRPr sz="28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buClr>
                <a:srgbClr val="93A299"/>
              </a:buClr>
              <a:buSzPct val="85714"/>
              <a:buChar char="•"/>
              <a:tabLst>
                <a:tab pos="194310" algn="l"/>
              </a:tabLst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Key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considerations:</a:t>
            </a:r>
            <a:endParaRPr sz="2800">
              <a:latin typeface="Arial"/>
              <a:cs typeface="Arial"/>
            </a:endParaRPr>
          </a:p>
          <a:p>
            <a:pPr lvl="1" marL="812800" marR="889000" indent="-342900">
              <a:lnSpc>
                <a:spcPts val="2620"/>
              </a:lnSpc>
              <a:spcBef>
                <a:spcPts val="535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81280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Traditional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r>
              <a:rPr dirty="0" sz="24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(stats,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machine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learning)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help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make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massive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tractable</a:t>
            </a:r>
            <a:endParaRPr sz="2400">
              <a:latin typeface="Arial"/>
              <a:cs typeface="Arial"/>
            </a:endParaRPr>
          </a:p>
          <a:p>
            <a:pPr lvl="1" marL="812165" indent="-342265">
              <a:lnSpc>
                <a:spcPts val="2735"/>
              </a:lnSpc>
              <a:spcBef>
                <a:spcPts val="265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8121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Use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know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cognition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perception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ts val="2735"/>
              </a:lnSpc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help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humans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put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context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899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How</a:t>
            </a:r>
            <a:r>
              <a:rPr dirty="0" spc="-190"/>
              <a:t> </a:t>
            </a:r>
            <a:r>
              <a:rPr dirty="0" spc="-85"/>
              <a:t>does</a:t>
            </a:r>
            <a:r>
              <a:rPr dirty="0" spc="-180"/>
              <a:t> </a:t>
            </a:r>
            <a:r>
              <a:rPr dirty="0" spc="-85"/>
              <a:t>this</a:t>
            </a:r>
            <a:r>
              <a:rPr dirty="0" spc="-180"/>
              <a:t> </a:t>
            </a:r>
            <a:r>
              <a:rPr dirty="0" spc="-80"/>
              <a:t>help?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592425" y="2685795"/>
            <a:ext cx="395922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9144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28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3470"/>
                </a:solidFill>
                <a:latin typeface="Arial"/>
                <a:cs typeface="Arial"/>
              </a:rPr>
              <a:t>1: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things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more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efficiently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Case</a:t>
            </a:r>
            <a:r>
              <a:rPr dirty="0" spc="-190"/>
              <a:t> </a:t>
            </a:r>
            <a:r>
              <a:rPr dirty="0" spc="-85"/>
              <a:t>study:</a:t>
            </a:r>
            <a:r>
              <a:rPr dirty="0" spc="-185"/>
              <a:t> </a:t>
            </a:r>
            <a:r>
              <a:rPr dirty="0" spc="-90"/>
              <a:t>modeling</a:t>
            </a:r>
            <a:r>
              <a:rPr dirty="0" spc="-185"/>
              <a:t> </a:t>
            </a:r>
            <a:r>
              <a:rPr dirty="0" spc="-95"/>
              <a:t>political</a:t>
            </a:r>
            <a:r>
              <a:rPr dirty="0" spc="-185"/>
              <a:t> </a:t>
            </a:r>
            <a:r>
              <a:rPr dirty="0" spc="-90"/>
              <a:t>unrest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900" y="6108026"/>
            <a:ext cx="1981200" cy="63769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7900" y="6096000"/>
            <a:ext cx="2218944" cy="66174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76072" y="1307591"/>
            <a:ext cx="4191000" cy="4605655"/>
            <a:chOff x="576072" y="1307591"/>
            <a:chExt cx="4191000" cy="460565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07591"/>
              <a:ext cx="4191000" cy="46055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8556" y="1371600"/>
              <a:ext cx="4009644" cy="442524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19506" y="1352550"/>
              <a:ext cx="4048125" cy="4463415"/>
            </a:xfrm>
            <a:custGeom>
              <a:avLst/>
              <a:gdLst/>
              <a:ahLst/>
              <a:cxnLst/>
              <a:rect l="l" t="t" r="r" b="b"/>
              <a:pathLst>
                <a:path w="4048125" h="4463415">
                  <a:moveTo>
                    <a:pt x="0" y="0"/>
                  </a:moveTo>
                  <a:lnTo>
                    <a:pt x="4047743" y="0"/>
                  </a:lnTo>
                  <a:lnTo>
                    <a:pt x="4047743" y="4463343"/>
                  </a:lnTo>
                  <a:lnTo>
                    <a:pt x="0" y="446334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5215128" y="1331975"/>
            <a:ext cx="3441700" cy="4587240"/>
            <a:chOff x="5215128" y="1331975"/>
            <a:chExt cx="3441700" cy="458724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5128" y="1331975"/>
              <a:ext cx="3441191" cy="458724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254371" y="1371599"/>
              <a:ext cx="3310254" cy="4454525"/>
            </a:xfrm>
            <a:custGeom>
              <a:avLst/>
              <a:gdLst/>
              <a:ahLst/>
              <a:cxnLst/>
              <a:rect l="l" t="t" r="r" b="b"/>
              <a:pathLst>
                <a:path w="3310254" h="4454525">
                  <a:moveTo>
                    <a:pt x="3309642" y="0"/>
                  </a:moveTo>
                  <a:lnTo>
                    <a:pt x="0" y="0"/>
                  </a:lnTo>
                  <a:lnTo>
                    <a:pt x="0" y="4454191"/>
                  </a:lnTo>
                  <a:lnTo>
                    <a:pt x="3309642" y="4454191"/>
                  </a:lnTo>
                  <a:lnTo>
                    <a:pt x="3309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254371" y="1371599"/>
              <a:ext cx="3310254" cy="4454525"/>
            </a:xfrm>
            <a:custGeom>
              <a:avLst/>
              <a:gdLst/>
              <a:ahLst/>
              <a:cxnLst/>
              <a:rect l="l" t="t" r="r" b="b"/>
              <a:pathLst>
                <a:path w="3310254" h="4454525">
                  <a:moveTo>
                    <a:pt x="0" y="0"/>
                  </a:moveTo>
                  <a:lnTo>
                    <a:pt x="3309643" y="0"/>
                  </a:lnTo>
                  <a:lnTo>
                    <a:pt x="3309643" y="4454192"/>
                  </a:lnTo>
                  <a:lnTo>
                    <a:pt x="0" y="4454192"/>
                  </a:lnTo>
                  <a:lnTo>
                    <a:pt x="0" y="0"/>
                  </a:lnTo>
                  <a:close/>
                </a:path>
              </a:pathLst>
            </a:custGeom>
            <a:ln w="26425">
              <a:solidFill>
                <a:srgbClr val="1E497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9348" y="1388835"/>
              <a:ext cx="3274373" cy="1011474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5483996" y="5641803"/>
            <a:ext cx="1352550" cy="666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791845" algn="l"/>
              </a:tabLst>
            </a:pPr>
            <a:r>
              <a:rPr dirty="0" sz="250" spc="10" b="1">
                <a:solidFill>
                  <a:srgbClr val="231F20"/>
                </a:solidFill>
                <a:latin typeface="Trebuchet MS"/>
                <a:cs typeface="Trebuchet MS"/>
              </a:rPr>
              <a:t>Published by</a:t>
            </a:r>
            <a:r>
              <a:rPr dirty="0" sz="25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50" spc="10" b="1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dirty="0" sz="25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50" spc="10" b="1">
                <a:solidFill>
                  <a:srgbClr val="231F20"/>
                </a:solidFill>
                <a:latin typeface="Trebuchet MS"/>
                <a:cs typeface="Trebuchet MS"/>
              </a:rPr>
              <a:t>IEEE</a:t>
            </a:r>
            <a:r>
              <a:rPr dirty="0" sz="25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50" spc="10" b="1">
                <a:solidFill>
                  <a:srgbClr val="231F20"/>
                </a:solidFill>
                <a:latin typeface="Trebuchet MS"/>
                <a:cs typeface="Trebuchet MS"/>
              </a:rPr>
              <a:t>Computer</a:t>
            </a:r>
            <a:r>
              <a:rPr dirty="0" sz="25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50" spc="-10" b="1">
                <a:solidFill>
                  <a:srgbClr val="231F20"/>
                </a:solidFill>
                <a:latin typeface="Trebuchet MS"/>
                <a:cs typeface="Trebuchet MS"/>
              </a:rPr>
              <a:t>Society</a:t>
            </a:r>
            <a:r>
              <a:rPr dirty="0" sz="250" b="1">
                <a:solidFill>
                  <a:srgbClr val="231F20"/>
                </a:solidFill>
                <a:latin typeface="Trebuchet MS"/>
                <a:cs typeface="Trebuchet MS"/>
              </a:rPr>
              <a:t>	0272-1716/12/$31.00</a:t>
            </a:r>
            <a:r>
              <a:rPr dirty="0" sz="250" spc="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50" b="1">
                <a:solidFill>
                  <a:srgbClr val="231F20"/>
                </a:solidFill>
                <a:latin typeface="Trebuchet MS"/>
                <a:cs typeface="Trebuchet MS"/>
              </a:rPr>
              <a:t>©</a:t>
            </a:r>
            <a:r>
              <a:rPr dirty="0" sz="250" spc="2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50" b="1">
                <a:solidFill>
                  <a:srgbClr val="231F20"/>
                </a:solidFill>
                <a:latin typeface="Trebuchet MS"/>
                <a:cs typeface="Trebuchet MS"/>
              </a:rPr>
              <a:t>2012</a:t>
            </a:r>
            <a:r>
              <a:rPr dirty="0" sz="250" spc="2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250" spc="-20" b="1">
                <a:solidFill>
                  <a:srgbClr val="231F20"/>
                </a:solidFill>
                <a:latin typeface="Trebuchet MS"/>
                <a:cs typeface="Trebuchet MS"/>
              </a:rPr>
              <a:t>IEEE</a:t>
            </a:r>
            <a:endParaRPr sz="2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993545" y="5630433"/>
            <a:ext cx="919480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350" b="1">
                <a:solidFill>
                  <a:srgbClr val="231F20"/>
                </a:solidFill>
                <a:latin typeface="Trebuchet MS"/>
                <a:cs typeface="Trebuchet MS"/>
              </a:rPr>
              <a:t>IEEE </a:t>
            </a:r>
            <a:r>
              <a:rPr dirty="0" sz="350" spc="10" b="1">
                <a:solidFill>
                  <a:srgbClr val="231F20"/>
                </a:solidFill>
                <a:latin typeface="Trebuchet MS"/>
                <a:cs typeface="Trebuchet MS"/>
              </a:rPr>
              <a:t>Computer</a:t>
            </a:r>
            <a:r>
              <a:rPr dirty="0" sz="35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350" spc="10" b="1">
                <a:solidFill>
                  <a:srgbClr val="231F20"/>
                </a:solidFill>
                <a:latin typeface="Trebuchet MS"/>
                <a:cs typeface="Trebuchet MS"/>
              </a:rPr>
              <a:t>Graphics</a:t>
            </a:r>
            <a:r>
              <a:rPr dirty="0" sz="350" spc="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350" spc="10" b="1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dirty="0" sz="35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350" spc="-10" b="1">
                <a:solidFill>
                  <a:srgbClr val="231F20"/>
                </a:solidFill>
                <a:latin typeface="Trebuchet MS"/>
                <a:cs typeface="Trebuchet MS"/>
              </a:rPr>
              <a:t>Applications</a:t>
            </a:r>
            <a:endParaRPr sz="35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258151" y="5630433"/>
            <a:ext cx="69215" cy="800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350" spc="-25" b="1">
                <a:solidFill>
                  <a:srgbClr val="231F20"/>
                </a:solidFill>
                <a:latin typeface="Trebuchet MS"/>
                <a:cs typeface="Trebuchet MS"/>
              </a:rPr>
              <a:t>67</a:t>
            </a:r>
            <a:endParaRPr sz="35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83996" y="1613867"/>
            <a:ext cx="1490345" cy="10731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dirty="0" sz="500" spc="10" b="1">
                <a:solidFill>
                  <a:srgbClr val="231F20"/>
                </a:solidFill>
                <a:latin typeface="Trebuchet MS"/>
                <a:cs typeface="Trebuchet MS"/>
              </a:rPr>
              <a:t>Visualization</a:t>
            </a:r>
            <a:r>
              <a:rPr dirty="0" sz="500" spc="12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500" spc="10" b="1">
                <a:solidFill>
                  <a:srgbClr val="231F20"/>
                </a:solidFill>
                <a:latin typeface="Trebuchet MS"/>
                <a:cs typeface="Trebuchet MS"/>
              </a:rPr>
              <a:t>Applications</a:t>
            </a:r>
            <a:r>
              <a:rPr dirty="0" sz="500" spc="12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500" spc="10" b="1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dirty="0" sz="500" spc="13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500" spc="10" b="1">
                <a:solidFill>
                  <a:srgbClr val="231F20"/>
                </a:solidFill>
                <a:latin typeface="Trebuchet MS"/>
                <a:cs typeface="Trebuchet MS"/>
              </a:rPr>
              <a:t>Design</a:t>
            </a:r>
            <a:r>
              <a:rPr dirty="0" sz="500" spc="12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500" spc="-10" b="1">
                <a:solidFill>
                  <a:srgbClr val="231F20"/>
                </a:solidFill>
                <a:latin typeface="Trebuchet MS"/>
                <a:cs typeface="Trebuchet MS"/>
              </a:rPr>
              <a:t>Studies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458596" y="2013955"/>
            <a:ext cx="2599690" cy="1290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 marR="366395">
              <a:lnSpc>
                <a:spcPct val="111900"/>
              </a:lnSpc>
              <a:spcBef>
                <a:spcPts val="95"/>
              </a:spcBef>
            </a:pPr>
            <a:r>
              <a:rPr dirty="0" sz="1600" spc="-175" b="1">
                <a:solidFill>
                  <a:srgbClr val="231F20"/>
                </a:solidFill>
                <a:latin typeface="Trebuchet MS"/>
                <a:cs typeface="Trebuchet MS"/>
              </a:rPr>
              <a:t>Two</a:t>
            </a:r>
            <a:r>
              <a:rPr dirty="0" sz="1600" spc="-5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600" spc="-105" b="1">
                <a:solidFill>
                  <a:srgbClr val="231F20"/>
                </a:solidFill>
                <a:latin typeface="Trebuchet MS"/>
                <a:cs typeface="Trebuchet MS"/>
              </a:rPr>
              <a:t>Visualization</a:t>
            </a:r>
            <a:r>
              <a:rPr dirty="0" sz="1600" spc="-5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600" spc="-20" b="1">
                <a:solidFill>
                  <a:srgbClr val="231F20"/>
                </a:solidFill>
                <a:latin typeface="Trebuchet MS"/>
                <a:cs typeface="Trebuchet MS"/>
              </a:rPr>
              <a:t>Tools </a:t>
            </a:r>
            <a:r>
              <a:rPr dirty="0" sz="1600" spc="-100" b="1">
                <a:solidFill>
                  <a:srgbClr val="231F20"/>
                </a:solidFill>
                <a:latin typeface="Trebuchet MS"/>
                <a:cs typeface="Trebuchet MS"/>
              </a:rPr>
              <a:t>for</a:t>
            </a:r>
            <a:r>
              <a:rPr dirty="0" sz="1600" spc="-3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600" spc="-95" b="1">
                <a:solidFill>
                  <a:srgbClr val="231F20"/>
                </a:solidFill>
                <a:latin typeface="Trebuchet MS"/>
                <a:cs typeface="Trebuchet MS"/>
              </a:rPr>
              <a:t>Analyzing</a:t>
            </a:r>
            <a:r>
              <a:rPr dirty="0" sz="1600" spc="-3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600" spc="-105" b="1">
                <a:solidFill>
                  <a:srgbClr val="231F20"/>
                </a:solidFill>
                <a:latin typeface="Trebuchet MS"/>
                <a:cs typeface="Trebuchet MS"/>
              </a:rPr>
              <a:t>Agent-Based</a:t>
            </a:r>
            <a:endParaRPr sz="16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  <a:spcBef>
                <a:spcPts val="229"/>
              </a:spcBef>
            </a:pPr>
            <a:r>
              <a:rPr dirty="0" sz="1600" spc="-105" b="1">
                <a:solidFill>
                  <a:srgbClr val="231F20"/>
                </a:solidFill>
                <a:latin typeface="Trebuchet MS"/>
                <a:cs typeface="Trebuchet MS"/>
              </a:rPr>
              <a:t>Simulations</a:t>
            </a:r>
            <a:r>
              <a:rPr dirty="0" sz="1600" spc="-5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600" spc="-95" b="1">
                <a:solidFill>
                  <a:srgbClr val="231F20"/>
                </a:solidFill>
                <a:latin typeface="Trebuchet MS"/>
                <a:cs typeface="Trebuchet MS"/>
              </a:rPr>
              <a:t>in</a:t>
            </a:r>
            <a:r>
              <a:rPr dirty="0" sz="1600" spc="-5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600" spc="-105" b="1">
                <a:solidFill>
                  <a:srgbClr val="231F20"/>
                </a:solidFill>
                <a:latin typeface="Trebuchet MS"/>
                <a:cs typeface="Trebuchet MS"/>
              </a:rPr>
              <a:t>Political</a:t>
            </a:r>
            <a:r>
              <a:rPr dirty="0" sz="1600" spc="-4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1600" spc="-95" b="1">
                <a:solidFill>
                  <a:srgbClr val="231F20"/>
                </a:solidFill>
                <a:latin typeface="Trebuchet MS"/>
                <a:cs typeface="Trebuchet MS"/>
              </a:rPr>
              <a:t>Science</a:t>
            </a:r>
            <a:endParaRPr sz="1600">
              <a:latin typeface="Trebuchet MS"/>
              <a:cs typeface="Trebuchet MS"/>
            </a:endParaRPr>
          </a:p>
          <a:p>
            <a:pPr marL="25400" marR="1198880">
              <a:lnSpc>
                <a:spcPct val="223800"/>
              </a:lnSpc>
              <a:spcBef>
                <a:spcPts val="295"/>
              </a:spcBef>
            </a:pP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R.</a:t>
            </a:r>
            <a:r>
              <a:rPr dirty="0" sz="400" spc="60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Jordan</a:t>
            </a:r>
            <a:r>
              <a:rPr dirty="0" sz="400" spc="65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Crouser</a:t>
            </a:r>
            <a:r>
              <a:rPr dirty="0" sz="400" spc="65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65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Daniel</a:t>
            </a:r>
            <a:r>
              <a:rPr dirty="0" sz="400" spc="65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E.</a:t>
            </a:r>
            <a:r>
              <a:rPr dirty="0" sz="400" spc="65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Kee</a:t>
            </a:r>
            <a:r>
              <a:rPr dirty="0" sz="400" spc="65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3888" sz="300" spc="15">
                <a:solidFill>
                  <a:srgbClr val="231F20"/>
                </a:solidFill>
                <a:latin typeface="Arial"/>
                <a:cs typeface="Arial"/>
              </a:rPr>
              <a:t>■</a:t>
            </a:r>
            <a:r>
              <a:rPr dirty="0" baseline="13888" sz="300" spc="135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400" spc="10" i="1">
                <a:solidFill>
                  <a:srgbClr val="231F20"/>
                </a:solidFill>
                <a:latin typeface="Cambria"/>
                <a:cs typeface="Cambria"/>
              </a:rPr>
              <a:t>Tufts</a:t>
            </a:r>
            <a:r>
              <a:rPr dirty="0" sz="400" spc="60" i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 i="1">
                <a:solidFill>
                  <a:srgbClr val="231F20"/>
                </a:solidFill>
                <a:latin typeface="Cambria"/>
                <a:cs typeface="Cambria"/>
              </a:rPr>
              <a:t>University</a:t>
            </a:r>
            <a:r>
              <a:rPr dirty="0" sz="400" spc="500" i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Dong</a:t>
            </a:r>
            <a:r>
              <a:rPr dirty="0" sz="400" spc="60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Hyun</a:t>
            </a:r>
            <a:r>
              <a:rPr dirty="0" sz="400" spc="60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b="1">
                <a:solidFill>
                  <a:srgbClr val="231F20"/>
                </a:solidFill>
                <a:latin typeface="Cambria"/>
                <a:cs typeface="Cambria"/>
              </a:rPr>
              <a:t>Jeong</a:t>
            </a:r>
            <a:r>
              <a:rPr dirty="0" sz="400" spc="60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3888" sz="300" spc="15">
                <a:solidFill>
                  <a:srgbClr val="231F20"/>
                </a:solidFill>
                <a:latin typeface="Arial"/>
                <a:cs typeface="Arial"/>
              </a:rPr>
              <a:t>■</a:t>
            </a:r>
            <a:r>
              <a:rPr dirty="0" baseline="13888" sz="300" spc="12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400" spc="10" i="1">
                <a:solidFill>
                  <a:srgbClr val="231F20"/>
                </a:solidFill>
                <a:latin typeface="Cambria"/>
                <a:cs typeface="Cambria"/>
              </a:rPr>
              <a:t>University</a:t>
            </a:r>
            <a:r>
              <a:rPr dirty="0" sz="400" spc="60" i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i="1">
                <a:solidFill>
                  <a:srgbClr val="231F20"/>
                </a:solidFill>
                <a:latin typeface="Cambria"/>
                <a:cs typeface="Cambria"/>
              </a:rPr>
              <a:t>of</a:t>
            </a:r>
            <a:r>
              <a:rPr dirty="0" sz="400" spc="65" i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i="1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60" i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i="1">
                <a:solidFill>
                  <a:srgbClr val="231F20"/>
                </a:solidFill>
                <a:latin typeface="Cambria"/>
                <a:cs typeface="Cambria"/>
              </a:rPr>
              <a:t>District</a:t>
            </a:r>
            <a:r>
              <a:rPr dirty="0" sz="400" spc="60" i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 i="1">
                <a:solidFill>
                  <a:srgbClr val="231F20"/>
                </a:solidFill>
                <a:latin typeface="Cambria"/>
                <a:cs typeface="Cambria"/>
              </a:rPr>
              <a:t>of</a:t>
            </a:r>
            <a:r>
              <a:rPr dirty="0" sz="400" spc="60" i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 i="1">
                <a:solidFill>
                  <a:srgbClr val="231F20"/>
                </a:solidFill>
                <a:latin typeface="Cambria"/>
                <a:cs typeface="Cambria"/>
              </a:rPr>
              <a:t>Columbia</a:t>
            </a:r>
            <a:r>
              <a:rPr dirty="0" sz="400" spc="500" i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20" b="1">
                <a:solidFill>
                  <a:srgbClr val="231F20"/>
                </a:solidFill>
                <a:latin typeface="Cambria"/>
                <a:cs typeface="Cambria"/>
              </a:rPr>
              <a:t>Remco</a:t>
            </a:r>
            <a:r>
              <a:rPr dirty="0" sz="400" spc="40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20" b="1">
                <a:solidFill>
                  <a:srgbClr val="231F20"/>
                </a:solidFill>
                <a:latin typeface="Cambria"/>
                <a:cs typeface="Cambria"/>
              </a:rPr>
              <a:t>Chang</a:t>
            </a:r>
            <a:r>
              <a:rPr dirty="0" sz="400" spc="45" b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3888" sz="300" spc="30">
                <a:solidFill>
                  <a:srgbClr val="231F20"/>
                </a:solidFill>
                <a:latin typeface="Arial"/>
                <a:cs typeface="Arial"/>
              </a:rPr>
              <a:t>■</a:t>
            </a:r>
            <a:r>
              <a:rPr dirty="0" baseline="13888" sz="300" spc="104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dirty="0" sz="400" spc="20" i="1">
                <a:solidFill>
                  <a:srgbClr val="231F20"/>
                </a:solidFill>
                <a:latin typeface="Cambria"/>
                <a:cs typeface="Cambria"/>
              </a:rPr>
              <a:t>Tufts</a:t>
            </a:r>
            <a:r>
              <a:rPr dirty="0" sz="400" spc="45" i="1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 i="1">
                <a:solidFill>
                  <a:srgbClr val="231F20"/>
                </a:solidFill>
                <a:latin typeface="Cambria"/>
                <a:cs typeface="Cambria"/>
              </a:rPr>
              <a:t>University</a:t>
            </a:r>
            <a:endParaRPr sz="400">
              <a:latin typeface="Cambria"/>
              <a:cs typeface="Cambr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642574" y="3490835"/>
            <a:ext cx="2239645" cy="86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esearch</a:t>
            </a:r>
            <a:r>
              <a:rPr dirty="0" sz="400" spc="1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</a:t>
            </a:r>
            <a:r>
              <a:rPr dirty="0" sz="400" spc="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1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social</a:t>
            </a:r>
            <a:r>
              <a:rPr dirty="0" sz="400" spc="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behavioral</a:t>
            </a:r>
            <a:r>
              <a:rPr dirty="0" sz="400" spc="1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sciences</a:t>
            </a:r>
            <a:r>
              <a:rPr dirty="0" sz="400" spc="229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simulation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runs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into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single,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cohesive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overview.</a:t>
            </a:r>
            <a:endParaRPr sz="400">
              <a:latin typeface="Cambria"/>
              <a:cs typeface="Cambri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445896" y="3422219"/>
            <a:ext cx="250571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400" spc="-40">
                <a:solidFill>
                  <a:srgbClr val="231F20"/>
                </a:solidFill>
                <a:latin typeface="Cambria"/>
                <a:cs typeface="Cambria"/>
              </a:rPr>
              <a:t>la</a:t>
            </a:r>
            <a:r>
              <a:rPr dirty="0" sz="400" spc="-610">
                <a:solidFill>
                  <a:srgbClr val="231F20"/>
                </a:solidFill>
                <a:latin typeface="Cambria"/>
                <a:cs typeface="Cambria"/>
              </a:rPr>
              <a:t>b</a:t>
            </a:r>
            <a:r>
              <a:rPr dirty="0" baseline="11982" sz="3825" spc="-284" b="1">
                <a:solidFill>
                  <a:srgbClr val="C61D23"/>
                </a:solidFill>
                <a:latin typeface="Trebuchet MS"/>
                <a:cs typeface="Trebuchet MS"/>
              </a:rPr>
              <a:t>R</a:t>
            </a:r>
            <a:r>
              <a:rPr dirty="0" sz="400" spc="-375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sz="400" spc="-405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-440">
                <a:solidFill>
                  <a:srgbClr val="231F20"/>
                </a:solidFill>
                <a:latin typeface="Cambria"/>
                <a:cs typeface="Cambria"/>
              </a:rPr>
              <a:t>r</a:t>
            </a:r>
            <a:r>
              <a:rPr dirty="0" sz="400" spc="-40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4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76388" sz="600" spc="-22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sz="400" spc="-5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-535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sz="400" spc="-160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dirty="0" baseline="145833" sz="600" spc="-89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baseline="76388" sz="600" spc="-97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dirty="0" baseline="145833" sz="600" spc="-104">
                <a:solidFill>
                  <a:srgbClr val="231F20"/>
                </a:solidFill>
                <a:latin typeface="Cambria"/>
                <a:cs typeface="Cambria"/>
              </a:rPr>
              <a:t>f</a:t>
            </a:r>
            <a:r>
              <a:rPr dirty="0" baseline="76388" sz="600" spc="-37">
                <a:solidFill>
                  <a:srgbClr val="231F20"/>
                </a:solidFill>
                <a:latin typeface="Cambria"/>
                <a:cs typeface="Cambria"/>
              </a:rPr>
              <a:t>m</a:t>
            </a:r>
            <a:r>
              <a:rPr dirty="0" sz="400" spc="-25">
                <a:solidFill>
                  <a:srgbClr val="231F20"/>
                </a:solidFill>
                <a:latin typeface="Cambria"/>
                <a:cs typeface="Cambria"/>
              </a:rPr>
              <a:t>,</a:t>
            </a:r>
            <a:r>
              <a:rPr dirty="0" baseline="33333" sz="375" spc="-307">
                <a:solidFill>
                  <a:srgbClr val="231F20"/>
                </a:solidFill>
                <a:latin typeface="Cambria"/>
                <a:cs typeface="Cambria"/>
              </a:rPr>
              <a:t>1</a:t>
            </a:r>
            <a:r>
              <a:rPr dirty="0" baseline="76388" sz="600" spc="-727">
                <a:solidFill>
                  <a:srgbClr val="231F20"/>
                </a:solidFill>
                <a:latin typeface="Cambria"/>
                <a:cs typeface="Cambria"/>
              </a:rPr>
              <a:t>u</a:t>
            </a:r>
            <a:r>
              <a:rPr dirty="0" baseline="145833" sz="600" spc="7">
                <a:solidFill>
                  <a:srgbClr val="231F20"/>
                </a:solidFill>
                <a:latin typeface="Cambria"/>
                <a:cs typeface="Cambria"/>
              </a:rPr>
              <a:t>te</a:t>
            </a:r>
            <a:r>
              <a:rPr dirty="0" baseline="145833" sz="600" spc="-112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baseline="76388" sz="600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76388" sz="600" spc="-15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-175">
                <a:solidFill>
                  <a:srgbClr val="231F20"/>
                </a:solidFill>
                <a:latin typeface="Cambria"/>
                <a:cs typeface="Cambria"/>
              </a:rPr>
              <a:t>c</a:t>
            </a:r>
            <a:r>
              <a:rPr dirty="0" baseline="145833" sz="600" spc="-82">
                <a:solidFill>
                  <a:srgbClr val="231F20"/>
                </a:solidFill>
                <a:latin typeface="Cambria"/>
                <a:cs typeface="Cambria"/>
              </a:rPr>
              <a:t>u</a:t>
            </a:r>
            <a:r>
              <a:rPr dirty="0" sz="400" spc="-5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-509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baseline="76388" sz="600" spc="7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76388" sz="600" spc="-307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145833" sz="600" spc="7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145833" sz="600" spc="-75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76388" sz="600" spc="-142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f</a:t>
            </a:r>
            <a:r>
              <a:rPr dirty="0" sz="400" spc="-305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145833" sz="600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-150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sz="400" spc="-5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dirty="0" sz="400" spc="-285">
                <a:solidFill>
                  <a:srgbClr val="231F20"/>
                </a:solidFill>
                <a:latin typeface="Cambria"/>
                <a:cs typeface="Cambria"/>
              </a:rPr>
              <a:t>c</a:t>
            </a:r>
            <a:r>
              <a:rPr dirty="0" baseline="145833" sz="600" spc="-157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 spc="-30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sz="400" spc="-240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145833" sz="600" spc="-15">
                <a:solidFill>
                  <a:srgbClr val="231F20"/>
                </a:solidFill>
                <a:latin typeface="Cambria"/>
                <a:cs typeface="Cambria"/>
              </a:rPr>
              <a:t>g</a:t>
            </a:r>
            <a:r>
              <a:rPr dirty="0" baseline="145833" sz="600" spc="-22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33333" sz="375" spc="-382">
                <a:solidFill>
                  <a:srgbClr val="231F20"/>
                </a:solidFill>
                <a:latin typeface="Cambria"/>
                <a:cs typeface="Cambria"/>
              </a:rPr>
              <a:t>2</a:t>
            </a:r>
            <a:r>
              <a:rPr dirty="0" sz="400" spc="-95">
                <a:solidFill>
                  <a:srgbClr val="231F20"/>
                </a:solidFill>
                <a:latin typeface="Cambria"/>
                <a:cs typeface="Cambria"/>
              </a:rPr>
              <a:t>,</a:t>
            </a:r>
            <a:r>
              <a:rPr dirty="0" baseline="76388" sz="600" spc="-82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145833" sz="600" spc="-262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baseline="76388" sz="600" spc="-15">
                <a:solidFill>
                  <a:srgbClr val="231F20"/>
                </a:solidFill>
                <a:latin typeface="Cambria"/>
                <a:cs typeface="Cambria"/>
              </a:rPr>
              <a:t>x</a:t>
            </a:r>
            <a:r>
              <a:rPr dirty="0" baseline="145833" sz="600" spc="-179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76388" sz="600" spc="-172">
                <a:solidFill>
                  <a:srgbClr val="231F20"/>
                </a:solidFill>
                <a:latin typeface="Cambria"/>
                <a:cs typeface="Cambria"/>
              </a:rPr>
              <a:t>p</a:t>
            </a:r>
            <a:r>
              <a:rPr dirty="0" sz="400" spc="-100">
                <a:solidFill>
                  <a:srgbClr val="231F20"/>
                </a:solidFill>
                <a:latin typeface="Cambria"/>
                <a:cs typeface="Cambria"/>
              </a:rPr>
              <a:t>v</a:t>
            </a:r>
            <a:r>
              <a:rPr dirty="0" baseline="76388" sz="600" spc="-22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sz="400" spc="-5">
                <a:solidFill>
                  <a:srgbClr val="231F20"/>
                </a:solidFill>
                <a:latin typeface="Cambria"/>
                <a:cs typeface="Cambria"/>
              </a:rPr>
              <a:t>iol</a:t>
            </a:r>
            <a:r>
              <a:rPr dirty="0" sz="400" spc="-685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76388" sz="600" spc="-7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baseline="76388" sz="600" spc="-967">
                <a:solidFill>
                  <a:srgbClr val="231F20"/>
                </a:solidFill>
                <a:latin typeface="Cambria"/>
                <a:cs typeface="Cambria"/>
              </a:rPr>
              <a:t>r</a:t>
            </a:r>
            <a:r>
              <a:rPr dirty="0" baseline="145833" sz="600">
                <a:solidFill>
                  <a:srgbClr val="231F20"/>
                </a:solidFill>
                <a:latin typeface="Cambria"/>
                <a:cs typeface="Cambria"/>
              </a:rPr>
              <a:t>-b</a:t>
            </a:r>
            <a:r>
              <a:rPr dirty="0" baseline="145833" sz="600" spc="7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145833" sz="600" spc="-209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-89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145833" sz="600" spc="-120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sz="400" spc="-5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sz="400" spc="-360">
                <a:solidFill>
                  <a:srgbClr val="231F20"/>
                </a:solidFill>
                <a:latin typeface="Cambria"/>
                <a:cs typeface="Cambria"/>
              </a:rPr>
              <a:t>c</a:t>
            </a:r>
            <a:r>
              <a:rPr dirty="0" baseline="76388" sz="600" spc="-330">
                <a:solidFill>
                  <a:srgbClr val="231F20"/>
                </a:solidFill>
                <a:latin typeface="Cambria"/>
                <a:cs typeface="Cambria"/>
              </a:rPr>
              <a:t>b</a:t>
            </a:r>
            <a:r>
              <a:rPr dirty="0" baseline="145833" sz="600" spc="-30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baseline="76388" sz="600" spc="-52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sz="400" spc="-195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145833" sz="600" spc="-97">
                <a:solidFill>
                  <a:srgbClr val="231F20"/>
                </a:solidFill>
                <a:latin typeface="Cambria"/>
                <a:cs typeface="Cambria"/>
              </a:rPr>
              <a:t>m</a:t>
            </a:r>
            <a:r>
              <a:rPr dirty="0" baseline="33333" sz="375" spc="-375">
                <a:solidFill>
                  <a:srgbClr val="231F20"/>
                </a:solidFill>
                <a:latin typeface="Cambria"/>
                <a:cs typeface="Cambria"/>
              </a:rPr>
              <a:t>3</a:t>
            </a:r>
            <a:r>
              <a:rPr dirty="0" sz="400" spc="-20">
                <a:solidFill>
                  <a:srgbClr val="231F20"/>
                </a:solidFill>
                <a:latin typeface="Cambria"/>
                <a:cs typeface="Cambria"/>
              </a:rPr>
              <a:t>,</a:t>
            </a:r>
            <a:r>
              <a:rPr dirty="0" baseline="76388" sz="600" spc="-7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 spc="-1012">
                <a:solidFill>
                  <a:srgbClr val="231F20"/>
                </a:solidFill>
                <a:latin typeface="Cambria"/>
                <a:cs typeface="Cambria"/>
              </a:rPr>
              <a:t>v</a:t>
            </a:r>
            <a:r>
              <a:rPr dirty="0" baseline="76388" sz="600">
                <a:solidFill>
                  <a:srgbClr val="231F20"/>
                </a:solidFill>
                <a:latin typeface="Cambria"/>
                <a:cs typeface="Cambria"/>
              </a:rPr>
              <a:t>h</a:t>
            </a:r>
            <a:r>
              <a:rPr dirty="0" baseline="76388" sz="600" spc="2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45833" sz="600" spc="15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baseline="145833" sz="600" spc="-172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sz="400" spc="-10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 spc="-150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-130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baseline="76388" sz="600" spc="-22">
                <a:solidFill>
                  <a:srgbClr val="231F20"/>
                </a:solidFill>
                <a:latin typeface="Cambria"/>
                <a:cs typeface="Cambria"/>
              </a:rPr>
              <a:t>r</a:t>
            </a:r>
            <a:r>
              <a:rPr dirty="0" sz="400" spc="-715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baseline="76388" sz="600" spc="22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dirty="0" baseline="145833" sz="600" spc="15">
                <a:solidFill>
                  <a:srgbClr val="231F20"/>
                </a:solidFill>
                <a:latin typeface="Cambria"/>
                <a:cs typeface="Cambria"/>
              </a:rPr>
              <a:t>el</a:t>
            </a:r>
            <a:r>
              <a:rPr dirty="0" baseline="145833" sz="600" spc="-97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dirty="0" baseline="76388" sz="600" spc="-142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145833" sz="600" spc="-44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baseline="76388" sz="600" spc="-202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145833" sz="600" spc="-97">
                <a:solidFill>
                  <a:srgbClr val="231F20"/>
                </a:solidFill>
                <a:latin typeface="Cambria"/>
                <a:cs typeface="Cambria"/>
              </a:rPr>
              <a:t>g</a:t>
            </a:r>
            <a:r>
              <a:rPr dirty="0" sz="400" spc="-225">
                <a:solidFill>
                  <a:srgbClr val="231F20"/>
                </a:solidFill>
                <a:latin typeface="Cambria"/>
                <a:cs typeface="Cambria"/>
              </a:rPr>
              <a:t>p</a:t>
            </a:r>
            <a:r>
              <a:rPr dirty="0" baseline="76388" sz="600" spc="-7">
                <a:solidFill>
                  <a:srgbClr val="231F20"/>
                </a:solidFill>
                <a:latin typeface="Cambria"/>
                <a:cs typeface="Cambria"/>
              </a:rPr>
              <a:t>u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-459">
                <a:solidFill>
                  <a:srgbClr val="231F20"/>
                </a:solidFill>
                <a:latin typeface="Cambria"/>
                <a:cs typeface="Cambria"/>
              </a:rPr>
              <a:t>p</a:t>
            </a:r>
            <a:r>
              <a:rPr dirty="0" baseline="145833" sz="600" spc="-195">
                <a:solidFill>
                  <a:srgbClr val="231F20"/>
                </a:solidFill>
                <a:latin typeface="Cambria"/>
                <a:cs typeface="Cambria"/>
              </a:rPr>
              <a:t>(</a:t>
            </a:r>
            <a:r>
              <a:rPr dirty="0" baseline="76388" sz="600" spc="-52">
                <a:solidFill>
                  <a:srgbClr val="231F20"/>
                </a:solidFill>
                <a:latin typeface="Cambria"/>
                <a:cs typeface="Cambria"/>
              </a:rPr>
              <a:t>c</a:t>
            </a:r>
            <a:r>
              <a:rPr dirty="0" baseline="145833" sz="600" spc="-315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>
                <a:solidFill>
                  <a:srgbClr val="231F20"/>
                </a:solidFill>
                <a:latin typeface="Cambria"/>
                <a:cs typeface="Cambria"/>
              </a:rPr>
              <a:t>h</a:t>
            </a:r>
            <a:r>
              <a:rPr dirty="0" sz="400" spc="-240">
                <a:solidFill>
                  <a:srgbClr val="231F20"/>
                </a:solidFill>
                <a:latin typeface="Cambria"/>
                <a:cs typeface="Cambria"/>
              </a:rPr>
              <a:t>u</a:t>
            </a:r>
            <a:r>
              <a:rPr dirty="0" baseline="145833" sz="600" spc="-150">
                <a:solidFill>
                  <a:srgbClr val="231F20"/>
                </a:solidFill>
                <a:latin typeface="Cambria"/>
                <a:cs typeface="Cambria"/>
              </a:rPr>
              <a:t>B</a:t>
            </a:r>
            <a:r>
              <a:rPr dirty="0" baseline="76388" sz="600" spc="-127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-135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145833" sz="600" spc="-60">
                <a:solidFill>
                  <a:srgbClr val="231F20"/>
                </a:solidFill>
                <a:latin typeface="Cambria"/>
                <a:cs typeface="Cambria"/>
              </a:rPr>
              <a:t>M</a:t>
            </a:r>
            <a:r>
              <a:rPr dirty="0" sz="400" spc="-330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sz="400" spc="-229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 spc="7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5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45833" sz="600" spc="-75">
                <a:solidFill>
                  <a:srgbClr val="231F20"/>
                </a:solidFill>
                <a:latin typeface="Cambria"/>
                <a:cs typeface="Cambria"/>
              </a:rPr>
              <a:t>)</a:t>
            </a:r>
            <a:r>
              <a:rPr dirty="0" sz="400" spc="5">
                <a:solidFill>
                  <a:srgbClr val="231F20"/>
                </a:solidFill>
                <a:latin typeface="Cambria"/>
                <a:cs typeface="Cambria"/>
              </a:rPr>
              <a:t>io</a:t>
            </a:r>
            <a:r>
              <a:rPr dirty="0" sz="400" spc="-610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baseline="76388" sz="600" spc="15">
                <a:solidFill>
                  <a:srgbClr val="231F20"/>
                </a:solidFill>
                <a:latin typeface="Cambria"/>
                <a:cs typeface="Cambria"/>
              </a:rPr>
              <a:t>c</a:t>
            </a:r>
            <a:r>
              <a:rPr dirty="0" baseline="76388" sz="600" spc="7">
                <a:solidFill>
                  <a:srgbClr val="231F20"/>
                </a:solidFill>
                <a:latin typeface="Cambria"/>
                <a:cs typeface="Cambria"/>
              </a:rPr>
              <a:t>ol</a:t>
            </a:r>
            <a:r>
              <a:rPr dirty="0" baseline="76388" sz="600" spc="-487">
                <a:solidFill>
                  <a:srgbClr val="231F20"/>
                </a:solidFill>
                <a:latin typeface="Cambria"/>
                <a:cs typeface="Cambria"/>
              </a:rPr>
              <a:t>-</a:t>
            </a:r>
            <a:r>
              <a:rPr dirty="0" baseline="145833" sz="6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baseline="145833" sz="600" spc="337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 spc="-15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c</a:t>
            </a:r>
            <a:r>
              <a:rPr dirty="0" sz="400" spc="-505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7">
                <a:solidFill>
                  <a:srgbClr val="231F20"/>
                </a:solidFill>
                <a:latin typeface="Cambria"/>
                <a:cs typeface="Cambria"/>
              </a:rPr>
              <a:t>w</a:t>
            </a:r>
            <a:r>
              <a:rPr dirty="0" baseline="76388" sz="600" spc="-15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dirty="0" baseline="76388" sz="600" spc="-254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145833" sz="600" spc="-37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sz="400" spc="-175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76388" sz="600" spc="-112">
                <a:solidFill>
                  <a:srgbClr val="231F20"/>
                </a:solidFill>
                <a:latin typeface="Cambria"/>
                <a:cs typeface="Cambria"/>
              </a:rPr>
              <a:t>h</a:t>
            </a:r>
            <a:r>
              <a:rPr dirty="0" sz="400" spc="-375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baseline="145833" sz="600" spc="-7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baseline="145833" sz="600" spc="97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45833" sz="600" spc="-142">
                <a:solidFill>
                  <a:srgbClr val="231F20"/>
                </a:solidFill>
                <a:latin typeface="Cambria"/>
                <a:cs typeface="Cambria"/>
              </a:rPr>
              <a:t>h</a:t>
            </a:r>
            <a:r>
              <a:rPr dirty="0" sz="400" spc="100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76388" sz="600" spc="15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25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150">
                <a:solidFill>
                  <a:srgbClr val="231F20"/>
                </a:solidFill>
                <a:latin typeface="Cambria"/>
                <a:cs typeface="Cambria"/>
              </a:rPr>
              <a:t>m</a:t>
            </a:r>
            <a:r>
              <a:rPr dirty="0" sz="400" spc="-245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-665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76388" sz="600" spc="142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baseline="145833" sz="600" spc="165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145833" sz="600" spc="150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145833" sz="600" spc="165">
                <a:solidFill>
                  <a:srgbClr val="231F20"/>
                </a:solidFill>
                <a:latin typeface="Cambria"/>
                <a:cs typeface="Cambria"/>
              </a:rPr>
              <a:t>p</a:t>
            </a:r>
            <a:r>
              <a:rPr dirty="0" baseline="145833" sz="600" spc="7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76388" sz="600" spc="-322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145833" sz="600" spc="-217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 spc="-209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dirty="0" baseline="145833" sz="600" spc="-322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sz="400" spc="-80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sz="400" spc="-85">
                <a:solidFill>
                  <a:srgbClr val="231F20"/>
                </a:solidFill>
                <a:latin typeface="Cambria"/>
                <a:cs typeface="Cambria"/>
              </a:rPr>
              <a:t>u</a:t>
            </a:r>
            <a:r>
              <a:rPr dirty="0" sz="400" spc="-90">
                <a:solidFill>
                  <a:srgbClr val="231F20"/>
                </a:solidFill>
                <a:latin typeface="Cambria"/>
                <a:cs typeface="Cambria"/>
              </a:rPr>
              <a:t>p</a:t>
            </a:r>
            <a:r>
              <a:rPr dirty="0" sz="400" spc="-965">
                <a:solidFill>
                  <a:srgbClr val="231F20"/>
                </a:solidFill>
                <a:latin typeface="Cambria"/>
                <a:cs typeface="Cambria"/>
              </a:rPr>
              <a:t>p</a:t>
            </a:r>
            <a:r>
              <a:rPr dirty="0" baseline="76388" sz="600" spc="-247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baseline="145833" sz="600" spc="-127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baseline="145833" sz="600" spc="-352">
                <a:solidFill>
                  <a:srgbClr val="231F20"/>
                </a:solidFill>
                <a:latin typeface="Cambria"/>
                <a:cs typeface="Cambria"/>
              </a:rPr>
              <a:t>r</a:t>
            </a:r>
            <a:r>
              <a:rPr dirty="0" baseline="76388" sz="600" spc="-202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145833" sz="600" spc="-352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76388" sz="600" spc="-217">
                <a:solidFill>
                  <a:srgbClr val="231F20"/>
                </a:solidFill>
                <a:latin typeface="Cambria"/>
                <a:cs typeface="Cambria"/>
              </a:rPr>
              <a:t>x</a:t>
            </a:r>
            <a:r>
              <a:rPr dirty="0" baseline="145833" sz="600" spc="-165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sz="400" spc="-90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-550">
                <a:solidFill>
                  <a:srgbClr val="231F20"/>
                </a:solidFill>
                <a:latin typeface="Cambria"/>
                <a:cs typeface="Cambria"/>
              </a:rPr>
              <a:t>r</a:t>
            </a:r>
            <a:r>
              <a:rPr dirty="0" baseline="76388" sz="600" spc="-337">
                <a:solidFill>
                  <a:srgbClr val="231F20"/>
                </a:solidFill>
                <a:latin typeface="Cambria"/>
                <a:cs typeface="Cambria"/>
              </a:rPr>
              <a:t>p</a:t>
            </a:r>
            <a:r>
              <a:rPr dirty="0" baseline="145833" sz="600" spc="-172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-195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145833" sz="600" spc="-209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sz="400" spc="-265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76388" sz="600" spc="-195">
                <a:solidFill>
                  <a:srgbClr val="231F20"/>
                </a:solidFill>
                <a:latin typeface="Cambria"/>
                <a:cs typeface="Cambria"/>
              </a:rPr>
              <a:t>r</a:t>
            </a:r>
            <a:r>
              <a:rPr dirty="0" baseline="145833" sz="600" spc="-157">
                <a:solidFill>
                  <a:srgbClr val="231F20"/>
                </a:solidFill>
                <a:latin typeface="Cambria"/>
                <a:cs typeface="Cambria"/>
              </a:rPr>
              <a:t>h</a:t>
            </a:r>
            <a:r>
              <a:rPr dirty="0" sz="400" spc="-295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 spc="-637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-120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76388" sz="600" spc="2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45833" sz="600" spc="-15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sz="400" spc="-225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baseline="145833" sz="600" spc="-135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-97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145833" sz="600" spc="-172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sz="400" spc="-225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 spc="7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-5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sz="400" spc="-310">
                <a:solidFill>
                  <a:srgbClr val="231F20"/>
                </a:solidFill>
                <a:latin typeface="Cambria"/>
                <a:cs typeface="Cambria"/>
              </a:rPr>
              <a:t>y</a:t>
            </a:r>
            <a:r>
              <a:rPr dirty="0" baseline="145833" sz="600" spc="-104">
                <a:solidFill>
                  <a:srgbClr val="231F20"/>
                </a:solidFill>
                <a:latin typeface="Cambria"/>
                <a:cs typeface="Cambria"/>
              </a:rPr>
              <a:t>c</a:t>
            </a:r>
            <a:r>
              <a:rPr dirty="0" baseline="76388" sz="600" spc="-97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sz="400" spc="-220">
                <a:solidFill>
                  <a:srgbClr val="231F20"/>
                </a:solidFill>
                <a:latin typeface="Cambria"/>
                <a:cs typeface="Cambria"/>
              </a:rPr>
              <a:t>i</a:t>
            </a:r>
            <a:r>
              <a:rPr dirty="0" baseline="76388" sz="600" spc="-555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145833" sz="600">
                <a:solidFill>
                  <a:srgbClr val="231F20"/>
                </a:solidFill>
                <a:latin typeface="Cambria"/>
                <a:cs typeface="Cambria"/>
              </a:rPr>
              <a:t>h</a:t>
            </a:r>
            <a:r>
              <a:rPr dirty="0" baseline="145833" sz="600" spc="-104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-225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-15">
                <a:solidFill>
                  <a:srgbClr val="231F20"/>
                </a:solidFill>
                <a:latin typeface="Cambria"/>
                <a:cs typeface="Cambria"/>
              </a:rPr>
              <a:t>v</a:t>
            </a:r>
            <a:r>
              <a:rPr dirty="0" baseline="76388" sz="600" spc="-60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sz="400" spc="-530">
                <a:solidFill>
                  <a:srgbClr val="231F20"/>
                </a:solidFill>
                <a:latin typeface="Cambria"/>
                <a:cs typeface="Cambria"/>
              </a:rPr>
              <a:t>f</a:t>
            </a:r>
            <a:r>
              <a:rPr dirty="0" baseline="145833" sz="600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145833" sz="600" spc="-15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145833" sz="600" spc="-75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76388" sz="600" spc="-15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baseline="76388" sz="600" spc="-135">
                <a:solidFill>
                  <a:srgbClr val="231F20"/>
                </a:solidFill>
                <a:latin typeface="Cambria"/>
                <a:cs typeface="Cambria"/>
              </a:rPr>
              <a:t>p</a:t>
            </a:r>
            <a:r>
              <a:rPr dirty="0" sz="400" spc="-675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76388" sz="600" spc="3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45833" sz="600" spc="-97">
                <a:solidFill>
                  <a:srgbClr val="231F20"/>
                </a:solidFill>
                <a:latin typeface="Cambria"/>
                <a:cs typeface="Cambria"/>
              </a:rPr>
              <a:t>nge</a:t>
            </a:r>
            <a:r>
              <a:rPr dirty="0" sz="400" spc="-65">
                <a:solidFill>
                  <a:srgbClr val="231F20"/>
                </a:solidFill>
                <a:latin typeface="Cambria"/>
                <a:cs typeface="Cambria"/>
              </a:rPr>
              <a:t>ge</a:t>
            </a:r>
            <a:r>
              <a:rPr dirty="0" baseline="76388" sz="600" spc="-97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145833" sz="600" spc="-97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-97">
                <a:solidFill>
                  <a:srgbClr val="231F20"/>
                </a:solidFill>
                <a:latin typeface="Cambria"/>
                <a:cs typeface="Cambria"/>
              </a:rPr>
              <a:t>w</a:t>
            </a:r>
            <a:r>
              <a:rPr dirty="0" sz="400" spc="-65">
                <a:solidFill>
                  <a:srgbClr val="231F20"/>
                </a:solidFill>
                <a:latin typeface="Cambria"/>
                <a:cs typeface="Cambria"/>
              </a:rPr>
              <a:t>nt-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b</a:t>
            </a:r>
            <a:r>
              <a:rPr dirty="0" sz="400" spc="-84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 spc="-615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baseline="145833" sz="600">
                <a:solidFill>
                  <a:srgbClr val="231F20"/>
                </a:solidFill>
                <a:latin typeface="Cambria"/>
                <a:cs typeface="Cambria"/>
              </a:rPr>
              <a:t>,</a:t>
            </a:r>
            <a:r>
              <a:rPr dirty="0" baseline="145833" sz="600" spc="3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45833" sz="600" spc="-142">
                <a:solidFill>
                  <a:srgbClr val="231F20"/>
                </a:solidFill>
                <a:latin typeface="Cambria"/>
                <a:cs typeface="Cambria"/>
              </a:rPr>
              <a:t>we</a:t>
            </a:r>
            <a:r>
              <a:rPr dirty="0" baseline="76388" sz="600" spc="-142">
                <a:solidFill>
                  <a:srgbClr val="231F20"/>
                </a:solidFill>
                <a:latin typeface="Cambria"/>
                <a:cs typeface="Cambria"/>
              </a:rPr>
              <a:t>vi</a:t>
            </a:r>
            <a:r>
              <a:rPr dirty="0" baseline="145833" sz="600" spc="-142">
                <a:solidFill>
                  <a:srgbClr val="231F20"/>
                </a:solidFill>
                <a:latin typeface="Cambria"/>
                <a:cs typeface="Cambria"/>
              </a:rPr>
              <a:t>c</a:t>
            </a:r>
            <a:r>
              <a:rPr dirty="0" baseline="76388" sz="600" spc="-142">
                <a:solidFill>
                  <a:srgbClr val="231F20"/>
                </a:solidFill>
                <a:latin typeface="Cambria"/>
                <a:cs typeface="Cambria"/>
              </a:rPr>
              <a:t>su</a:t>
            </a:r>
            <a:r>
              <a:rPr dirty="0" sz="400" spc="-95">
                <a:solidFill>
                  <a:srgbClr val="231F20"/>
                </a:solidFill>
                <a:latin typeface="Cambria"/>
                <a:cs typeface="Cambria"/>
              </a:rPr>
              <a:t>es</a:t>
            </a:r>
            <a:r>
              <a:rPr dirty="0" baseline="145833" sz="600" spc="-142">
                <a:solidFill>
                  <a:srgbClr val="231F20"/>
                </a:solidFill>
                <a:latin typeface="Cambria"/>
                <a:cs typeface="Cambria"/>
              </a:rPr>
              <a:t>ol</a:t>
            </a:r>
            <a:r>
              <a:rPr dirty="0" baseline="76388" sz="600" spc="-142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-95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baseline="145833" sz="600" spc="-142">
                <a:solidFill>
                  <a:srgbClr val="231F20"/>
                </a:solidFill>
                <a:latin typeface="Cambria"/>
                <a:cs typeface="Cambria"/>
              </a:rPr>
              <a:t>la</a:t>
            </a:r>
            <a:r>
              <a:rPr dirty="0" baseline="76388" sz="600" spc="-142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76388" sz="600" spc="127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145833" sz="600" spc="-240">
                <a:solidFill>
                  <a:srgbClr val="231F20"/>
                </a:solidFill>
                <a:latin typeface="Cambria"/>
                <a:cs typeface="Cambria"/>
              </a:rPr>
              <a:t>b</a:t>
            </a:r>
            <a:r>
              <a:rPr dirty="0" sz="400" spc="-5">
                <a:solidFill>
                  <a:srgbClr val="231F20"/>
                </a:solidFill>
                <a:latin typeface="Cambria"/>
                <a:cs typeface="Cambria"/>
              </a:rPr>
              <a:t>m</a:t>
            </a:r>
            <a:r>
              <a:rPr dirty="0" sz="400" spc="-555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baseline="76388" sz="600" spc="-97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145833" sz="600" spc="-232">
                <a:solidFill>
                  <a:srgbClr val="231F20"/>
                </a:solidFill>
                <a:latin typeface="Cambria"/>
                <a:cs typeface="Cambria"/>
              </a:rPr>
              <a:t>o</a:t>
            </a:r>
            <a:r>
              <a:rPr dirty="0" baseline="76388" sz="600" spc="-142">
                <a:solidFill>
                  <a:srgbClr val="231F20"/>
                </a:solidFill>
                <a:latin typeface="Cambria"/>
                <a:cs typeface="Cambria"/>
              </a:rPr>
              <a:t>n</a:t>
            </a:r>
            <a:r>
              <a:rPr dirty="0" baseline="145833" sz="600" spc="-89">
                <a:solidFill>
                  <a:srgbClr val="231F20"/>
                </a:solidFill>
                <a:latin typeface="Cambria"/>
                <a:cs typeface="Cambria"/>
              </a:rPr>
              <a:t>r</a:t>
            </a:r>
            <a:r>
              <a:rPr dirty="0" baseline="76388" sz="600" spc="-127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r>
              <a:rPr dirty="0" sz="400" spc="-509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baseline="145833" sz="600" spc="-75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baseline="76388" sz="600" spc="-7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76388" sz="600" spc="-427">
                <a:solidFill>
                  <a:srgbClr val="231F20"/>
                </a:solidFill>
                <a:latin typeface="Cambria"/>
                <a:cs typeface="Cambria"/>
              </a:rPr>
              <a:t>y</a:t>
            </a:r>
            <a:r>
              <a:rPr dirty="0" baseline="145833" sz="600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baseline="145833" sz="600" spc="-97">
                <a:solidFill>
                  <a:srgbClr val="231F20"/>
                </a:solidFill>
                <a:latin typeface="Cambria"/>
                <a:cs typeface="Cambria"/>
              </a:rPr>
              <a:t>e</a:t>
            </a:r>
            <a:r>
              <a:rPr dirty="0" sz="400" spc="-110">
                <a:solidFill>
                  <a:srgbClr val="231F20"/>
                </a:solidFill>
                <a:latin typeface="Cambria"/>
                <a:cs typeface="Cambria"/>
              </a:rPr>
              <a:t>l</a:t>
            </a:r>
            <a:r>
              <a:rPr dirty="0" baseline="76388" sz="600" spc="-44">
                <a:solidFill>
                  <a:srgbClr val="231F20"/>
                </a:solidFill>
                <a:latin typeface="Cambria"/>
                <a:cs typeface="Cambria"/>
              </a:rPr>
              <a:t>t</a:t>
            </a:r>
            <a:r>
              <a:rPr dirty="0" sz="400" spc="-175">
                <a:solidFill>
                  <a:srgbClr val="231F20"/>
                </a:solidFill>
                <a:latin typeface="Cambria"/>
                <a:cs typeface="Cambria"/>
              </a:rPr>
              <a:t>s</a:t>
            </a:r>
            <a:r>
              <a:rPr dirty="0" baseline="76388" sz="600" spc="-307">
                <a:solidFill>
                  <a:srgbClr val="231F20"/>
                </a:solidFill>
                <a:latin typeface="Cambria"/>
                <a:cs typeface="Cambria"/>
              </a:rPr>
              <a:t>-</a:t>
            </a:r>
            <a:r>
              <a:rPr dirty="0" baseline="145833" sz="600" spc="-75">
                <a:solidFill>
                  <a:srgbClr val="231F20"/>
                </a:solidFill>
                <a:latin typeface="Cambria"/>
                <a:cs typeface="Cambria"/>
              </a:rPr>
              <a:t>d</a:t>
            </a:r>
            <a:endParaRPr baseline="145833" sz="600">
              <a:latin typeface="Cambria"/>
              <a:cs typeface="Cambri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458596" y="3756878"/>
            <a:ext cx="2894965" cy="36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5400" marR="444500">
              <a:lnSpc>
                <a:spcPct val="111900"/>
              </a:lnSpc>
              <a:spcBef>
                <a:spcPts val="100"/>
              </a:spcBef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change.</a:t>
            </a:r>
            <a:r>
              <a:rPr dirty="0" baseline="33333" sz="375">
                <a:solidFill>
                  <a:srgbClr val="231F20"/>
                </a:solidFill>
                <a:latin typeface="Cambria"/>
                <a:cs typeface="Cambria"/>
              </a:rPr>
              <a:t>4</a:t>
            </a:r>
            <a:r>
              <a:rPr dirty="0" baseline="33333" sz="375" spc="23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Researchers</a:t>
            </a:r>
            <a:r>
              <a:rPr dirty="0" sz="400" spc="1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have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also</a:t>
            </a:r>
            <a:r>
              <a:rPr dirty="0" sz="400" spc="1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used</a:t>
            </a:r>
            <a:r>
              <a:rPr dirty="0" sz="400" spc="1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agent-based</a:t>
            </a:r>
            <a:r>
              <a:rPr dirty="0" sz="400" spc="210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</a:t>
            </a:r>
            <a:r>
              <a:rPr dirty="0" sz="400" spc="16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political</a:t>
            </a:r>
            <a:r>
              <a:rPr dirty="0" sz="400" spc="16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science.</a:t>
            </a:r>
            <a:r>
              <a:rPr dirty="0" sz="400" spc="16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With</a:t>
            </a:r>
            <a:r>
              <a:rPr dirty="0" sz="400" spc="16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MDSVis</a:t>
            </a:r>
            <a:r>
              <a:rPr dirty="0" sz="400" spc="16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(Multidimen-</a:t>
            </a:r>
            <a:r>
              <a:rPr dirty="0" sz="400" spc="5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models</a:t>
            </a:r>
            <a:r>
              <a:rPr dirty="0" sz="400" spc="1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identify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country’s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political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patterns,</a:t>
            </a:r>
            <a:r>
              <a:rPr dirty="0" sz="400" spc="225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sional</a:t>
            </a:r>
            <a:r>
              <a:rPr dirty="0" sz="400" spc="114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Scaling</a:t>
            </a:r>
            <a:r>
              <a:rPr dirty="0" sz="400" spc="11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Visualization),</a:t>
            </a:r>
            <a:r>
              <a:rPr dirty="0" sz="400" spc="114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analysts</a:t>
            </a:r>
            <a:r>
              <a:rPr dirty="0" sz="400" spc="11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can</a:t>
            </a:r>
            <a:r>
              <a:rPr dirty="0" sz="400" spc="114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explore</a:t>
            </a:r>
            <a:r>
              <a:rPr dirty="0" sz="400" spc="5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which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might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indicate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11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imminence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of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civil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un-</a:t>
            </a:r>
            <a:r>
              <a:rPr dirty="0" sz="400" spc="235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simulation</a:t>
            </a:r>
            <a:r>
              <a:rPr dirty="0" sz="400" spc="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space,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finding</a:t>
            </a:r>
            <a:r>
              <a:rPr dirty="0" sz="400" spc="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similar</a:t>
            </a:r>
            <a:r>
              <a:rPr dirty="0" sz="400" spc="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patterns</a:t>
            </a:r>
            <a:r>
              <a:rPr dirty="0" sz="400" spc="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at</a:t>
            </a:r>
            <a:r>
              <a:rPr dirty="0" sz="400" spc="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25">
                <a:solidFill>
                  <a:srgbClr val="231F20"/>
                </a:solidFill>
                <a:latin typeface="Cambria"/>
                <a:cs typeface="Cambria"/>
              </a:rPr>
              <a:t>an</a:t>
            </a:r>
            <a:r>
              <a:rPr dirty="0" sz="400" spc="5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rest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help</a:t>
            </a:r>
            <a:r>
              <a:rPr dirty="0" sz="400" spc="1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predict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catastrophic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events.</a:t>
            </a:r>
            <a:r>
              <a:rPr dirty="0" baseline="33333" sz="375">
                <a:solidFill>
                  <a:srgbClr val="231F20"/>
                </a:solidFill>
                <a:latin typeface="Cambria"/>
                <a:cs typeface="Cambria"/>
              </a:rPr>
              <a:t>5</a:t>
            </a:r>
            <a:r>
              <a:rPr dirty="0" baseline="33333" sz="375" spc="247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ABM</a:t>
            </a:r>
            <a:r>
              <a:rPr dirty="0" sz="400" spc="210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aggregated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level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finding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dominant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factors</a:t>
            </a:r>
            <a:endParaRPr sz="400">
              <a:latin typeface="Cambria"/>
              <a:cs typeface="Cambria"/>
            </a:endParaRPr>
          </a:p>
          <a:p>
            <a:pPr algn="just" marL="25400">
              <a:lnSpc>
                <a:spcPct val="100000"/>
              </a:lnSpc>
              <a:spcBef>
                <a:spcPts val="55"/>
              </a:spcBef>
              <a:tabLst>
                <a:tab pos="2856230" algn="l"/>
              </a:tabLst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represents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behavioral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system</a:t>
            </a:r>
            <a:r>
              <a:rPr dirty="0" sz="400" spc="1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as</a:t>
            </a:r>
            <a:r>
              <a:rPr dirty="0" sz="400" spc="1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1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collection</a:t>
            </a:r>
            <a:r>
              <a:rPr dirty="0" sz="400" spc="1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of</a:t>
            </a:r>
            <a:r>
              <a:rPr dirty="0" sz="400" spc="5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affecting</a:t>
            </a:r>
            <a:r>
              <a:rPr dirty="0" sz="400" spc="2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agent</a:t>
            </a:r>
            <a:r>
              <a:rPr dirty="0" sz="400" spc="2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behavior.</a:t>
            </a:r>
            <a:r>
              <a:rPr dirty="0" sz="400" spc="2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With</a:t>
            </a:r>
            <a:r>
              <a:rPr dirty="0" sz="400" spc="5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u="sng" sz="400">
                <a:solidFill>
                  <a:srgbClr val="231F20"/>
                </a:solidFill>
                <a:uFill>
                  <a:solidFill>
                    <a:srgbClr val="C61D23"/>
                  </a:solidFill>
                </a:uFill>
                <a:latin typeface="Cambria"/>
                <a:cs typeface="Cambria"/>
              </a:rPr>
              <a:t>	</a:t>
            </a:r>
            <a:endParaRPr sz="400">
              <a:latin typeface="Cambria"/>
              <a:cs typeface="Cambri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483996" y="4302607"/>
            <a:ext cx="1950720" cy="233679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5"/>
              </a:spcBef>
              <a:tabLst>
                <a:tab pos="1242060" algn="l"/>
              </a:tabLst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influenced</a:t>
            </a:r>
            <a:r>
              <a:rPr dirty="0" sz="400" spc="6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by</a:t>
            </a:r>
            <a:r>
              <a:rPr dirty="0" sz="400" spc="6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agents</a:t>
            </a:r>
            <a:r>
              <a:rPr dirty="0" sz="400" spc="6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around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25">
                <a:solidFill>
                  <a:srgbClr val="231F20"/>
                </a:solidFill>
                <a:latin typeface="Cambria"/>
                <a:cs typeface="Cambria"/>
              </a:rPr>
              <a:t>it.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	and</a:t>
            </a:r>
            <a:r>
              <a:rPr dirty="0" sz="400" spc="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geographic</a:t>
            </a:r>
            <a:r>
              <a:rPr dirty="0" sz="400" spc="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regions.</a:t>
            </a:r>
            <a:endParaRPr sz="400">
              <a:latin typeface="Cambria"/>
              <a:cs typeface="Cambria"/>
            </a:endParaRPr>
          </a:p>
          <a:p>
            <a:pPr marL="50800">
              <a:lnSpc>
                <a:spcPts val="459"/>
              </a:lnSpc>
              <a:spcBef>
                <a:spcPts val="55"/>
              </a:spcBef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As</a:t>
            </a:r>
            <a:r>
              <a:rPr dirty="0" sz="400" spc="1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increased</a:t>
            </a:r>
            <a:r>
              <a:rPr dirty="0" sz="400" spc="1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computing</a:t>
            </a:r>
            <a:r>
              <a:rPr dirty="0" sz="400" spc="1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power</a:t>
            </a:r>
            <a:r>
              <a:rPr dirty="0" sz="400" spc="16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becomes</a:t>
            </a:r>
            <a:r>
              <a:rPr dirty="0" sz="400" spc="1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20">
                <a:solidFill>
                  <a:srgbClr val="231F20"/>
                </a:solidFill>
                <a:latin typeface="Cambria"/>
                <a:cs typeface="Cambria"/>
              </a:rPr>
              <a:t>more</a:t>
            </a:r>
            <a:endParaRPr sz="400">
              <a:latin typeface="Cambria"/>
              <a:cs typeface="Cambria"/>
            </a:endParaRPr>
          </a:p>
          <a:p>
            <a:pPr>
              <a:lnSpc>
                <a:spcPts val="580"/>
              </a:lnSpc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widely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available,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scientists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can</a:t>
            </a:r>
            <a:r>
              <a:rPr dirty="0" sz="400" spc="6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simulate</a:t>
            </a:r>
            <a:r>
              <a:rPr dirty="0" sz="400" spc="6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more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com-</a:t>
            </a:r>
            <a:r>
              <a:rPr dirty="0" sz="400" spc="4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500" spc="-10" b="1">
                <a:solidFill>
                  <a:srgbClr val="231F20"/>
                </a:solidFill>
                <a:latin typeface="Trebuchet MS"/>
                <a:cs typeface="Trebuchet MS"/>
              </a:rPr>
              <a:t>Domain</a:t>
            </a:r>
            <a:r>
              <a:rPr dirty="0" sz="500" spc="-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500" spc="-10" b="1">
                <a:solidFill>
                  <a:srgbClr val="231F20"/>
                </a:solidFill>
                <a:latin typeface="Trebuchet MS"/>
                <a:cs typeface="Trebuchet MS"/>
              </a:rPr>
              <a:t>Characterization</a:t>
            </a:r>
            <a:endParaRPr sz="500">
              <a:latin typeface="Trebuchet MS"/>
              <a:cs typeface="Trebuchet MS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458596" y="4104780"/>
            <a:ext cx="2784475" cy="86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autonomous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entities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or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agents.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Each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agent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inter-</a:t>
            </a:r>
            <a:r>
              <a:rPr dirty="0" sz="400" spc="41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SocialVis,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analysts</a:t>
            </a:r>
            <a:r>
              <a:rPr dirty="0" sz="400" spc="8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can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focus</a:t>
            </a:r>
            <a:r>
              <a:rPr dirty="0" sz="400" spc="8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on</a:t>
            </a:r>
            <a:r>
              <a:rPr dirty="0" sz="400" spc="41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-41666" sz="600" spc="15" b="1">
                <a:solidFill>
                  <a:srgbClr val="231F20"/>
                </a:solidFill>
                <a:latin typeface="Trebuchet MS"/>
                <a:cs typeface="Trebuchet MS"/>
              </a:rPr>
              <a:t>MDSVis</a:t>
            </a:r>
            <a:r>
              <a:rPr dirty="0" baseline="-41666" sz="600" spc="-15" b="1">
                <a:solidFill>
                  <a:srgbClr val="231F20"/>
                </a:solidFill>
                <a:latin typeface="Trebuchet MS"/>
                <a:cs typeface="Trebuchet MS"/>
              </a:rPr>
              <a:t> (Multidimensional</a:t>
            </a:r>
            <a:endParaRPr baseline="-41666" sz="600">
              <a:latin typeface="Trebuchet MS"/>
              <a:cs typeface="Trebuchet MS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458596" y="4166175"/>
            <a:ext cx="2753995" cy="16192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55"/>
              </a:spcBef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acts</a:t>
            </a:r>
            <a:r>
              <a:rPr dirty="0" sz="400" spc="8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with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other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agents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according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8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set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of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rules</a:t>
            </a:r>
            <a:r>
              <a:rPr dirty="0" sz="400" spc="220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one</a:t>
            </a:r>
            <a:r>
              <a:rPr dirty="0" sz="400" spc="2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simulation</a:t>
            </a:r>
            <a:r>
              <a:rPr dirty="0" sz="400" spc="2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run,</a:t>
            </a:r>
            <a:r>
              <a:rPr dirty="0" sz="400" spc="2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exploring</a:t>
            </a:r>
            <a:endParaRPr sz="400">
              <a:latin typeface="Cambria"/>
              <a:cs typeface="Cambria"/>
            </a:endParaRPr>
          </a:p>
          <a:p>
            <a:pPr marL="25400">
              <a:lnSpc>
                <a:spcPct val="100000"/>
              </a:lnSpc>
              <a:spcBef>
                <a:spcPts val="55"/>
              </a:spcBef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goals,</a:t>
            </a:r>
            <a:r>
              <a:rPr dirty="0" sz="400" spc="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over</a:t>
            </a:r>
            <a:r>
              <a:rPr dirty="0" sz="400" spc="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time</a:t>
            </a:r>
            <a:r>
              <a:rPr dirty="0" sz="400" spc="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it</a:t>
            </a:r>
            <a:r>
              <a:rPr dirty="0" sz="400" spc="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might</a:t>
            </a:r>
            <a:r>
              <a:rPr dirty="0" sz="400" spc="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influence</a:t>
            </a:r>
            <a:r>
              <a:rPr dirty="0" sz="400" spc="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</a:t>
            </a:r>
            <a:r>
              <a:rPr dirty="0" sz="400" spc="4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relationships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between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time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steps</a:t>
            </a:r>
            <a:r>
              <a:rPr dirty="0" sz="400" spc="484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27777" sz="600" b="1">
                <a:solidFill>
                  <a:srgbClr val="231F20"/>
                </a:solidFill>
                <a:latin typeface="Trebuchet MS"/>
                <a:cs typeface="Trebuchet MS"/>
              </a:rPr>
              <a:t>Scaling</a:t>
            </a:r>
            <a:r>
              <a:rPr dirty="0" baseline="27777" sz="600" spc="7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27777" sz="600" b="1">
                <a:solidFill>
                  <a:srgbClr val="231F20"/>
                </a:solidFill>
                <a:latin typeface="Trebuchet MS"/>
                <a:cs typeface="Trebuchet MS"/>
              </a:rPr>
              <a:t>Visualization)</a:t>
            </a:r>
            <a:r>
              <a:rPr dirty="0" baseline="27777" sz="600" spc="7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27777" sz="600" spc="-30" b="1">
                <a:solidFill>
                  <a:srgbClr val="231F20"/>
                </a:solidFill>
                <a:latin typeface="Trebuchet MS"/>
                <a:cs typeface="Trebuchet MS"/>
              </a:rPr>
              <a:t>lets</a:t>
            </a:r>
            <a:endParaRPr baseline="27777" sz="600">
              <a:latin typeface="Trebuchet MS"/>
              <a:cs typeface="Trebuchet MS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554843" y="4277679"/>
            <a:ext cx="772160" cy="247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21200"/>
              </a:lnSpc>
              <a:spcBef>
                <a:spcPts val="100"/>
              </a:spcBef>
            </a:pP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analysts explore</a:t>
            </a:r>
            <a:r>
              <a:rPr dirty="0" sz="400" spc="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the </a:t>
            </a:r>
            <a:r>
              <a:rPr dirty="0" sz="400" spc="-10" b="1">
                <a:solidFill>
                  <a:srgbClr val="231F20"/>
                </a:solidFill>
                <a:latin typeface="Trebuchet MS"/>
                <a:cs typeface="Trebuchet MS"/>
              </a:rPr>
              <a:t>simulation</a:t>
            </a:r>
            <a:r>
              <a:rPr dirty="0" sz="400" spc="50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space</a:t>
            </a:r>
            <a:r>
              <a:rPr dirty="0" sz="400" spc="1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of</a:t>
            </a:r>
            <a:r>
              <a:rPr dirty="0" sz="4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agent-based</a:t>
            </a:r>
            <a:r>
              <a:rPr dirty="0" sz="4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spc="-10" b="1">
                <a:solidFill>
                  <a:srgbClr val="231F20"/>
                </a:solidFill>
                <a:latin typeface="Trebuchet MS"/>
                <a:cs typeface="Trebuchet MS"/>
              </a:rPr>
              <a:t>models,</a:t>
            </a:r>
            <a:r>
              <a:rPr dirty="0" sz="400" spc="50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finding</a:t>
            </a:r>
            <a:r>
              <a:rPr dirty="0" sz="400" spc="1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spc="-10" b="1">
                <a:solidFill>
                  <a:srgbClr val="231F20"/>
                </a:solidFill>
                <a:latin typeface="Trebuchet MS"/>
                <a:cs typeface="Trebuchet MS"/>
              </a:rPr>
              <a:t>similar</a:t>
            </a:r>
            <a:r>
              <a:rPr dirty="0" sz="4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patterns</a:t>
            </a:r>
            <a:r>
              <a:rPr dirty="0" sz="4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at</a:t>
            </a:r>
            <a:r>
              <a:rPr dirty="0" sz="4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spc="-25" b="1">
                <a:solidFill>
                  <a:srgbClr val="231F20"/>
                </a:solidFill>
                <a:latin typeface="Trebuchet MS"/>
                <a:cs typeface="Trebuchet MS"/>
              </a:rPr>
              <a:t>an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382396" y="4503760"/>
            <a:ext cx="3010535" cy="10521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01600" marR="81280">
              <a:lnSpc>
                <a:spcPct val="119400"/>
              </a:lnSpc>
              <a:spcBef>
                <a:spcPts val="90"/>
              </a:spcBef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plex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systems,</a:t>
            </a:r>
            <a:r>
              <a:rPr dirty="0" sz="400" spc="1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which</a:t>
            </a:r>
            <a:r>
              <a:rPr dirty="0" sz="400" spc="1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</a:t>
            </a:r>
            <a:r>
              <a:rPr dirty="0" sz="400" spc="1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turn</a:t>
            </a:r>
            <a:r>
              <a:rPr dirty="0" sz="400" spc="1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generate</a:t>
            </a:r>
            <a:r>
              <a:rPr dirty="0" sz="400" spc="1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substantially</a:t>
            </a:r>
            <a:r>
              <a:rPr dirty="0" sz="400" spc="245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Through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behavioral-simulation</a:t>
            </a:r>
            <a:r>
              <a:rPr dirty="0" sz="400" spc="245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aggregated</a:t>
            </a:r>
            <a:r>
              <a:rPr dirty="0" sz="400" spc="3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spc="-10" b="1">
                <a:solidFill>
                  <a:srgbClr val="231F20"/>
                </a:solidFill>
                <a:latin typeface="Trebuchet MS"/>
                <a:cs typeface="Trebuchet MS"/>
              </a:rPr>
              <a:t>level</a:t>
            </a:r>
            <a:r>
              <a:rPr dirty="0" sz="400" spc="2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r>
              <a:rPr dirty="0" sz="400" spc="3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spc="-10" b="1">
                <a:solidFill>
                  <a:srgbClr val="231F20"/>
                </a:solidFill>
                <a:latin typeface="Trebuchet MS"/>
                <a:cs typeface="Trebuchet MS"/>
              </a:rPr>
              <a:t>finding</a:t>
            </a:r>
            <a:r>
              <a:rPr dirty="0" sz="400" spc="50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larger</a:t>
            </a:r>
            <a:r>
              <a:rPr dirty="0" baseline="6944" sz="600" spc="89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datasets</a:t>
            </a:r>
            <a:r>
              <a:rPr dirty="0" baseline="6944" sz="600" spc="97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that</a:t>
            </a:r>
            <a:r>
              <a:rPr dirty="0" baseline="6944" sz="600" spc="97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must</a:t>
            </a:r>
            <a:r>
              <a:rPr dirty="0" baseline="6944" sz="600" spc="97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then</a:t>
            </a:r>
            <a:r>
              <a:rPr dirty="0" baseline="6944" sz="600" spc="8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be</a:t>
            </a:r>
            <a:r>
              <a:rPr dirty="0" baseline="6944" sz="600" spc="89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analyzed</a:t>
            </a:r>
            <a:r>
              <a:rPr dirty="0" baseline="6944" sz="600" spc="89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baseline="6944" sz="600" spc="89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in-</a:t>
            </a:r>
            <a:r>
              <a:rPr dirty="0" baseline="6944" sz="600" spc="74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analysis,</a:t>
            </a:r>
            <a:r>
              <a:rPr dirty="0" baseline="6944" sz="600" spc="20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scientists</a:t>
            </a:r>
            <a:r>
              <a:rPr dirty="0" baseline="6944" sz="600" spc="20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seek</a:t>
            </a:r>
            <a:r>
              <a:rPr dirty="0" baseline="6944" sz="600" spc="20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baseline="6944" sz="600" spc="20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un-</a:t>
            </a:r>
            <a:r>
              <a:rPr dirty="0" baseline="6944" sz="600" spc="74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the</a:t>
            </a:r>
            <a:r>
              <a:rPr dirty="0" sz="400" spc="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dominant</a:t>
            </a:r>
            <a:r>
              <a:rPr dirty="0" sz="400" spc="1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factors</a:t>
            </a:r>
            <a:r>
              <a:rPr dirty="0" sz="400" spc="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spc="-10" b="1">
                <a:solidFill>
                  <a:srgbClr val="231F20"/>
                </a:solidFill>
                <a:latin typeface="Trebuchet MS"/>
                <a:cs typeface="Trebuchet MS"/>
              </a:rPr>
              <a:t>affecting</a:t>
            </a:r>
            <a:r>
              <a:rPr dirty="0" sz="400" spc="50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terpreted.</a:t>
            </a:r>
            <a:r>
              <a:rPr dirty="0" baseline="6944" sz="600" spc="26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Unfortunately,</a:t>
            </a:r>
            <a:r>
              <a:rPr dirty="0" baseline="6944" sz="600" spc="26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baseline="6944" sz="600" spc="26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methods</a:t>
            </a:r>
            <a:r>
              <a:rPr dirty="0" baseline="6944" sz="600" spc="26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baseline="6944" sz="600" spc="262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tools</a:t>
            </a:r>
            <a:r>
              <a:rPr dirty="0" baseline="6944" sz="600" spc="330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cover</a:t>
            </a:r>
            <a:r>
              <a:rPr dirty="0" baseline="6944" sz="600" spc="1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baseline="6944" sz="600" spc="1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sociopolitical</a:t>
            </a:r>
            <a:r>
              <a:rPr dirty="0" baseline="6944" sz="600" spc="1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baseline="6944" sz="600" spc="1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6944" sz="600">
                <a:solidFill>
                  <a:srgbClr val="231F20"/>
                </a:solidFill>
                <a:latin typeface="Cambria"/>
                <a:cs typeface="Cambria"/>
              </a:rPr>
              <a:t>so-</a:t>
            </a:r>
            <a:r>
              <a:rPr dirty="0" baseline="6944" sz="600" spc="322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 b="1">
                <a:solidFill>
                  <a:srgbClr val="231F20"/>
                </a:solidFill>
                <a:latin typeface="Trebuchet MS"/>
                <a:cs typeface="Trebuchet MS"/>
              </a:rPr>
              <a:t>agent</a:t>
            </a:r>
            <a:r>
              <a:rPr dirty="0" sz="400" spc="2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spc="-10" b="1">
                <a:solidFill>
                  <a:srgbClr val="231F20"/>
                </a:solidFill>
                <a:latin typeface="Trebuchet MS"/>
                <a:cs typeface="Trebuchet MS"/>
              </a:rPr>
              <a:t>behavior.</a:t>
            </a:r>
            <a:r>
              <a:rPr dirty="0" sz="4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 spc="-10" b="1">
                <a:solidFill>
                  <a:srgbClr val="231F20"/>
                </a:solidFill>
                <a:latin typeface="Trebuchet MS"/>
                <a:cs typeface="Trebuchet MS"/>
              </a:rPr>
              <a:t>SocialVis</a:t>
            </a:r>
            <a:endParaRPr sz="400">
              <a:latin typeface="Trebuchet MS"/>
              <a:cs typeface="Trebuchet MS"/>
            </a:endParaRPr>
          </a:p>
          <a:p>
            <a:pPr marL="101600">
              <a:lnSpc>
                <a:spcPts val="465"/>
              </a:lnSpc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available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social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scientists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for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analyzing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simula-</a:t>
            </a:r>
            <a:r>
              <a:rPr dirty="0" sz="400" spc="41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cioeconomic</a:t>
            </a:r>
            <a:r>
              <a:rPr dirty="0" sz="400" spc="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forces</a:t>
            </a:r>
            <a:r>
              <a:rPr dirty="0" sz="400" spc="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that</a:t>
            </a:r>
            <a:r>
              <a:rPr dirty="0" sz="400" spc="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control</a:t>
            </a:r>
            <a:r>
              <a:rPr dirty="0" sz="400" spc="41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-13888" sz="600" b="1">
                <a:solidFill>
                  <a:srgbClr val="231F20"/>
                </a:solidFill>
                <a:latin typeface="Trebuchet MS"/>
                <a:cs typeface="Trebuchet MS"/>
              </a:rPr>
              <a:t>lets</a:t>
            </a:r>
            <a:r>
              <a:rPr dirty="0" baseline="-13888" sz="600" spc="-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13888" sz="600" b="1">
                <a:solidFill>
                  <a:srgbClr val="231F20"/>
                </a:solidFill>
                <a:latin typeface="Trebuchet MS"/>
                <a:cs typeface="Trebuchet MS"/>
              </a:rPr>
              <a:t>analysts</a:t>
            </a:r>
            <a:r>
              <a:rPr dirty="0" baseline="-13888" sz="600" spc="-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13888" sz="600" b="1">
                <a:solidFill>
                  <a:srgbClr val="231F20"/>
                </a:solidFill>
                <a:latin typeface="Trebuchet MS"/>
                <a:cs typeface="Trebuchet MS"/>
              </a:rPr>
              <a:t>narrow</a:t>
            </a:r>
            <a:r>
              <a:rPr dirty="0" baseline="-13888" sz="600" spc="-22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13888" sz="600" spc="-30" b="1">
                <a:solidFill>
                  <a:srgbClr val="231F20"/>
                </a:solidFill>
                <a:latin typeface="Trebuchet MS"/>
                <a:cs typeface="Trebuchet MS"/>
              </a:rPr>
              <a:t>their</a:t>
            </a:r>
            <a:endParaRPr baseline="-13888" sz="600">
              <a:latin typeface="Trebuchet MS"/>
              <a:cs typeface="Trebuchet MS"/>
            </a:endParaRPr>
          </a:p>
          <a:p>
            <a:pPr marL="101600" marR="106680">
              <a:lnSpc>
                <a:spcPct val="111900"/>
              </a:lnSpc>
              <a:tabLst>
                <a:tab pos="1343660" algn="l"/>
              </a:tabLst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tion</a:t>
            </a:r>
            <a:r>
              <a:rPr dirty="0" sz="400" spc="8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results</a:t>
            </a:r>
            <a:r>
              <a:rPr dirty="0" sz="400" spc="8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can’t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support</a:t>
            </a:r>
            <a:r>
              <a:rPr dirty="0" sz="400" spc="8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datasets</a:t>
            </a:r>
            <a:r>
              <a:rPr dirty="0" sz="400" spc="8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of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such</a:t>
            </a:r>
            <a:r>
              <a:rPr dirty="0" sz="400" spc="8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magni-</a:t>
            </a:r>
            <a:r>
              <a:rPr dirty="0" sz="400" spc="4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1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influence</a:t>
            </a:r>
            <a:r>
              <a:rPr dirty="0" sz="400" spc="1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group</a:t>
            </a:r>
            <a:r>
              <a:rPr dirty="0" sz="400" spc="1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behaviors</a:t>
            </a:r>
            <a:r>
              <a:rPr dirty="0" sz="400" spc="4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-20833" sz="600" b="1">
                <a:solidFill>
                  <a:srgbClr val="231F20"/>
                </a:solidFill>
                <a:latin typeface="Trebuchet MS"/>
                <a:cs typeface="Trebuchet MS"/>
              </a:rPr>
              <a:t>analysis</a:t>
            </a:r>
            <a:r>
              <a:rPr dirty="0" baseline="-20833" sz="6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20833" sz="600" b="1">
                <a:solidFill>
                  <a:srgbClr val="231F20"/>
                </a:solidFill>
                <a:latin typeface="Trebuchet MS"/>
                <a:cs typeface="Trebuchet MS"/>
              </a:rPr>
              <a:t>to</a:t>
            </a:r>
            <a:r>
              <a:rPr dirty="0" baseline="-20833" sz="6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20833" sz="600" b="1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dirty="0" baseline="-20833" sz="600" spc="7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20833" sz="600" b="1">
                <a:solidFill>
                  <a:srgbClr val="231F20"/>
                </a:solidFill>
                <a:latin typeface="Trebuchet MS"/>
                <a:cs typeface="Trebuchet MS"/>
              </a:rPr>
              <a:t>single</a:t>
            </a:r>
            <a:r>
              <a:rPr dirty="0" baseline="-20833" sz="6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20833" sz="600" spc="-15" b="1">
                <a:solidFill>
                  <a:srgbClr val="231F20"/>
                </a:solidFill>
                <a:latin typeface="Trebuchet MS"/>
                <a:cs typeface="Trebuchet MS"/>
              </a:rPr>
              <a:t>simulation</a:t>
            </a:r>
            <a:r>
              <a:rPr dirty="0" baseline="-20833" sz="600" spc="75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tude,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making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it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difficult</a:t>
            </a:r>
            <a:r>
              <a:rPr dirty="0" sz="400" spc="6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for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scientists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effectively</a:t>
            </a:r>
            <a:r>
              <a:rPr dirty="0" sz="400" spc="210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1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1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predict</a:t>
            </a:r>
            <a:r>
              <a:rPr dirty="0" sz="400" spc="1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behavioral</a:t>
            </a:r>
            <a:r>
              <a:rPr dirty="0" sz="400" spc="1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pat-</a:t>
            </a:r>
            <a:r>
              <a:rPr dirty="0" sz="400" spc="210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baseline="-27777" sz="600" spc="-15" b="1">
                <a:solidFill>
                  <a:srgbClr val="231F20"/>
                </a:solidFill>
                <a:latin typeface="Trebuchet MS"/>
                <a:cs typeface="Trebuchet MS"/>
              </a:rPr>
              <a:t>run,</a:t>
            </a:r>
            <a:r>
              <a:rPr dirty="0" baseline="-27777" sz="6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27777" sz="600" b="1">
                <a:solidFill>
                  <a:srgbClr val="231F20"/>
                </a:solidFill>
                <a:latin typeface="Trebuchet MS"/>
                <a:cs typeface="Trebuchet MS"/>
              </a:rPr>
              <a:t>exploring</a:t>
            </a:r>
            <a:r>
              <a:rPr dirty="0" baseline="-27777" sz="6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27777" sz="600" spc="-15" b="1">
                <a:solidFill>
                  <a:srgbClr val="231F20"/>
                </a:solidFill>
                <a:latin typeface="Trebuchet MS"/>
                <a:cs typeface="Trebuchet MS"/>
              </a:rPr>
              <a:t>relationships</a:t>
            </a:r>
            <a:r>
              <a:rPr dirty="0" baseline="-27777" sz="600" spc="75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interpret</a:t>
            </a:r>
            <a:r>
              <a:rPr dirty="0" sz="400" spc="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analyze</a:t>
            </a:r>
            <a:r>
              <a:rPr dirty="0" sz="400" spc="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results.</a:t>
            </a:r>
            <a:r>
              <a:rPr dirty="0" baseline="33333" sz="375" spc="-15">
                <a:solidFill>
                  <a:srgbClr val="231F20"/>
                </a:solidFill>
                <a:latin typeface="Cambria"/>
                <a:cs typeface="Cambria"/>
              </a:rPr>
              <a:t>6</a:t>
            </a:r>
            <a:r>
              <a:rPr dirty="0" baseline="33333" sz="375">
                <a:solidFill>
                  <a:srgbClr val="231F20"/>
                </a:solidFill>
                <a:latin typeface="Cambria"/>
                <a:cs typeface="Cambria"/>
              </a:rPr>
              <a:t>	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terns</a:t>
            </a:r>
            <a:r>
              <a:rPr dirty="0" sz="400" spc="1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using</a:t>
            </a:r>
            <a:r>
              <a:rPr dirty="0" sz="400" spc="1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real-world</a:t>
            </a:r>
            <a:r>
              <a:rPr dirty="0" sz="400" spc="1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data.</a:t>
            </a:r>
            <a:r>
              <a:rPr dirty="0" sz="400" spc="1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4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baseline="-34722" sz="600" b="1">
                <a:solidFill>
                  <a:srgbClr val="231F20"/>
                </a:solidFill>
                <a:latin typeface="Trebuchet MS"/>
                <a:cs typeface="Trebuchet MS"/>
              </a:rPr>
              <a:t>between</a:t>
            </a:r>
            <a:r>
              <a:rPr dirty="0" baseline="-34722" sz="6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34722" sz="600" b="1">
                <a:solidFill>
                  <a:srgbClr val="231F20"/>
                </a:solidFill>
                <a:latin typeface="Trebuchet MS"/>
                <a:cs typeface="Trebuchet MS"/>
              </a:rPr>
              <a:t>time</a:t>
            </a:r>
            <a:r>
              <a:rPr dirty="0" baseline="-34722" sz="600" spc="7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34722" sz="600" b="1">
                <a:solidFill>
                  <a:srgbClr val="231F20"/>
                </a:solidFill>
                <a:latin typeface="Trebuchet MS"/>
                <a:cs typeface="Trebuchet MS"/>
              </a:rPr>
              <a:t>steps</a:t>
            </a:r>
            <a:r>
              <a:rPr dirty="0" baseline="-34722" sz="600" spc="15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34722" sz="600" spc="-37" b="1">
                <a:solidFill>
                  <a:srgbClr val="231F20"/>
                </a:solidFill>
                <a:latin typeface="Trebuchet MS"/>
                <a:cs typeface="Trebuchet MS"/>
              </a:rPr>
              <a:t>and</a:t>
            </a:r>
            <a:endParaRPr baseline="-34722" sz="600">
              <a:latin typeface="Trebuchet MS"/>
              <a:cs typeface="Trebuchet MS"/>
            </a:endParaRPr>
          </a:p>
          <a:p>
            <a:pPr marL="152400">
              <a:lnSpc>
                <a:spcPct val="100000"/>
              </a:lnSpc>
              <a:spcBef>
                <a:spcPts val="55"/>
              </a:spcBef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</a:t>
            </a:r>
            <a:r>
              <a:rPr dirty="0" sz="400" spc="2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addition,</a:t>
            </a:r>
            <a:r>
              <a:rPr dirty="0" sz="400" spc="2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ABM</a:t>
            </a:r>
            <a:r>
              <a:rPr dirty="0" sz="400" spc="2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is</a:t>
            </a:r>
            <a:r>
              <a:rPr dirty="0" sz="400" spc="2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2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stochastic</a:t>
            </a:r>
            <a:r>
              <a:rPr dirty="0" sz="400" spc="2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simulation</a:t>
            </a:r>
            <a:r>
              <a:rPr dirty="0" sz="400" spc="225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better</a:t>
            </a:r>
            <a:r>
              <a:rPr dirty="0" sz="400" spc="30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understanding</a:t>
            </a:r>
            <a:r>
              <a:rPr dirty="0" sz="400" spc="3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of</a:t>
            </a:r>
            <a:r>
              <a:rPr dirty="0" sz="400" spc="3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how</a:t>
            </a:r>
            <a:r>
              <a:rPr dirty="0" sz="400" spc="225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baseline="-41666" sz="600" b="1">
                <a:solidFill>
                  <a:srgbClr val="231F20"/>
                </a:solidFill>
                <a:latin typeface="Trebuchet MS"/>
                <a:cs typeface="Trebuchet MS"/>
              </a:rPr>
              <a:t>geographic</a:t>
            </a:r>
            <a:r>
              <a:rPr dirty="0" baseline="-41666" sz="600" spc="30" b="1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dirty="0" baseline="-41666" sz="600" spc="-15" b="1">
                <a:solidFill>
                  <a:srgbClr val="231F20"/>
                </a:solidFill>
                <a:latin typeface="Trebuchet MS"/>
                <a:cs typeface="Trebuchet MS"/>
              </a:rPr>
              <a:t>regions.</a:t>
            </a:r>
            <a:endParaRPr baseline="-41666" sz="600">
              <a:latin typeface="Trebuchet MS"/>
              <a:cs typeface="Trebuchet MS"/>
            </a:endParaRPr>
          </a:p>
          <a:p>
            <a:pPr algn="just" marL="101600" marR="897890">
              <a:lnSpc>
                <a:spcPct val="111900"/>
              </a:lnSpc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technique,</a:t>
            </a:r>
            <a:r>
              <a:rPr dirty="0" sz="400" spc="1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using</a:t>
            </a:r>
            <a:r>
              <a:rPr dirty="0" sz="400" spc="1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small</a:t>
            </a:r>
            <a:r>
              <a:rPr dirty="0" sz="400" spc="1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random</a:t>
            </a:r>
            <a:r>
              <a:rPr dirty="0" sz="400" spc="15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perturbations</a:t>
            </a:r>
            <a:r>
              <a:rPr dirty="0" sz="400" spc="15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235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these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forces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influence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group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25">
                <a:solidFill>
                  <a:srgbClr val="231F20"/>
                </a:solidFill>
                <a:latin typeface="Cambria"/>
                <a:cs typeface="Cambria"/>
              </a:rPr>
              <a:t>be-</a:t>
            </a:r>
            <a:r>
              <a:rPr dirty="0" sz="400" spc="5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interaction</a:t>
            </a:r>
            <a:r>
              <a:rPr dirty="0" sz="400" spc="3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rules</a:t>
            </a:r>
            <a:r>
              <a:rPr dirty="0" sz="400" spc="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3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running</a:t>
            </a:r>
            <a:r>
              <a:rPr dirty="0" sz="400" spc="3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each</a:t>
            </a:r>
            <a:r>
              <a:rPr dirty="0" sz="400" spc="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simulation</a:t>
            </a:r>
            <a:r>
              <a:rPr dirty="0" sz="400" spc="434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havior</a:t>
            </a:r>
            <a:r>
              <a:rPr dirty="0" sz="400" spc="1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1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ability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1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20">
                <a:solidFill>
                  <a:srgbClr val="231F20"/>
                </a:solidFill>
                <a:latin typeface="Cambria"/>
                <a:cs typeface="Cambria"/>
              </a:rPr>
              <a:t>make</a:t>
            </a:r>
            <a:endParaRPr sz="400">
              <a:latin typeface="Cambria"/>
              <a:cs typeface="Cambria"/>
            </a:endParaRPr>
          </a:p>
          <a:p>
            <a:pPr algn="just" marL="101600" marR="483870">
              <a:lnSpc>
                <a:spcPct val="111900"/>
              </a:lnSpc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hundreds</a:t>
            </a:r>
            <a:r>
              <a:rPr dirty="0" sz="400" spc="3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or</a:t>
            </a:r>
            <a:r>
              <a:rPr dirty="0" sz="400" spc="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even</a:t>
            </a:r>
            <a:r>
              <a:rPr dirty="0" sz="400" spc="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thousands</a:t>
            </a:r>
            <a:r>
              <a:rPr dirty="0" sz="400" spc="3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of</a:t>
            </a:r>
            <a:r>
              <a:rPr dirty="0" sz="400" spc="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times</a:t>
            </a:r>
            <a:r>
              <a:rPr dirty="0" sz="400" spc="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3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avoid</a:t>
            </a:r>
            <a:r>
              <a:rPr dirty="0" sz="400" spc="3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local</a:t>
            </a:r>
            <a:r>
              <a:rPr dirty="0" sz="400" spc="225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more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accurate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predictions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can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greatly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10">
                <a:solidFill>
                  <a:srgbClr val="231F20"/>
                </a:solidFill>
                <a:latin typeface="Cambria"/>
                <a:cs typeface="Cambria"/>
              </a:rPr>
              <a:t>influence</a:t>
            </a:r>
            <a:r>
              <a:rPr dirty="0" sz="400" spc="5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minima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generate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distribution</a:t>
            </a:r>
            <a:r>
              <a:rPr dirty="0" sz="400" spc="9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of</a:t>
            </a:r>
            <a:r>
              <a:rPr dirty="0" sz="400" spc="9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sample</a:t>
            </a:r>
            <a:r>
              <a:rPr dirty="0" sz="400" spc="210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how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we</a:t>
            </a:r>
            <a:r>
              <a:rPr dirty="0" sz="400" spc="1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view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real-world</a:t>
            </a:r>
            <a:r>
              <a:rPr dirty="0" sz="400" spc="1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behavioral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systems</a:t>
            </a:r>
            <a:r>
              <a:rPr dirty="0" sz="400" spc="1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25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5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behavioral</a:t>
            </a:r>
            <a:r>
              <a:rPr dirty="0" sz="400" spc="1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patterns.</a:t>
            </a:r>
            <a:r>
              <a:rPr dirty="0" sz="400" spc="1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Analysts</a:t>
            </a:r>
            <a:r>
              <a:rPr dirty="0" sz="400" spc="1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must</a:t>
            </a:r>
            <a:r>
              <a:rPr dirty="0" sz="400" spc="1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therefore</a:t>
            </a:r>
            <a:r>
              <a:rPr dirty="0" sz="400" spc="1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</a:t>
            </a:r>
            <a:r>
              <a:rPr dirty="0" sz="400" spc="220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better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inform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decisions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regarding</a:t>
            </a:r>
            <a:r>
              <a:rPr dirty="0" sz="400" spc="14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domestic</a:t>
            </a:r>
            <a:r>
              <a:rPr dirty="0" sz="400" spc="14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20">
                <a:solidFill>
                  <a:srgbClr val="231F20"/>
                </a:solidFill>
                <a:latin typeface="Cambria"/>
                <a:cs typeface="Cambria"/>
              </a:rPr>
              <a:t>sta-</a:t>
            </a:r>
            <a:r>
              <a:rPr dirty="0" sz="400" spc="50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able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compare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simulated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behaviors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between</a:t>
            </a:r>
            <a:r>
              <a:rPr dirty="0" sz="400" spc="7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220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bility,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foreign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policy,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20">
                <a:solidFill>
                  <a:srgbClr val="231F20"/>
                </a:solidFill>
                <a:latin typeface="Cambria"/>
                <a:cs typeface="Cambria"/>
              </a:rPr>
              <a:t>more.</a:t>
            </a:r>
            <a:endParaRPr sz="400">
              <a:latin typeface="Cambria"/>
              <a:cs typeface="Cambria"/>
            </a:endParaRPr>
          </a:p>
          <a:p>
            <a:pPr algn="just" marL="101600">
              <a:lnSpc>
                <a:spcPct val="100000"/>
              </a:lnSpc>
              <a:spcBef>
                <a:spcPts val="60"/>
              </a:spcBef>
            </a:pP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across</a:t>
            </a:r>
            <a:r>
              <a:rPr dirty="0" sz="400" spc="12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distinct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runs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and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piece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together</a:t>
            </a:r>
            <a:r>
              <a:rPr dirty="0" sz="400" spc="12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many</a:t>
            </a:r>
            <a:r>
              <a:rPr dirty="0" sz="400" spc="425">
                <a:solidFill>
                  <a:srgbClr val="231F20"/>
                </a:solidFill>
                <a:latin typeface="Cambria"/>
                <a:cs typeface="Cambria"/>
              </a:rPr>
              <a:t> 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The</a:t>
            </a:r>
            <a:r>
              <a:rPr dirty="0" sz="400" spc="80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first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step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in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this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process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is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>
                <a:solidFill>
                  <a:srgbClr val="231F20"/>
                </a:solidFill>
                <a:latin typeface="Cambria"/>
                <a:cs typeface="Cambria"/>
              </a:rPr>
              <a:t>constructing</a:t>
            </a:r>
            <a:r>
              <a:rPr dirty="0" sz="400" spc="75">
                <a:solidFill>
                  <a:srgbClr val="231F20"/>
                </a:solidFill>
                <a:latin typeface="Cambria"/>
                <a:cs typeface="Cambria"/>
              </a:rPr>
              <a:t> </a:t>
            </a:r>
            <a:r>
              <a:rPr dirty="0" sz="400" spc="-25">
                <a:solidFill>
                  <a:srgbClr val="231F20"/>
                </a:solidFill>
                <a:latin typeface="Cambria"/>
                <a:cs typeface="Cambria"/>
              </a:rPr>
              <a:t>an</a:t>
            </a:r>
            <a:endParaRPr sz="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Case</a:t>
            </a:r>
            <a:r>
              <a:rPr dirty="0" spc="-190"/>
              <a:t> </a:t>
            </a:r>
            <a:r>
              <a:rPr dirty="0" spc="-85"/>
              <a:t>study:</a:t>
            </a:r>
            <a:r>
              <a:rPr dirty="0" spc="-185"/>
              <a:t> </a:t>
            </a:r>
            <a:r>
              <a:rPr dirty="0" spc="-90"/>
              <a:t>modeling</a:t>
            </a:r>
            <a:r>
              <a:rPr dirty="0" spc="-185"/>
              <a:t> </a:t>
            </a:r>
            <a:r>
              <a:rPr dirty="0" spc="-95"/>
              <a:t>political</a:t>
            </a:r>
            <a:r>
              <a:rPr dirty="0" spc="-185"/>
              <a:t> </a:t>
            </a:r>
            <a:r>
              <a:rPr dirty="0" spc="-90"/>
              <a:t>unrest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93191" y="1609343"/>
            <a:ext cx="4221480" cy="4901565"/>
            <a:chOff x="393191" y="1609343"/>
            <a:chExt cx="4221480" cy="49015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609343"/>
              <a:ext cx="4221480" cy="490118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673352"/>
              <a:ext cx="4038600" cy="471830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38150" y="1654302"/>
              <a:ext cx="4076700" cy="4756785"/>
            </a:xfrm>
            <a:custGeom>
              <a:avLst/>
              <a:gdLst/>
              <a:ahLst/>
              <a:cxnLst/>
              <a:rect l="l" t="t" r="r" b="b"/>
              <a:pathLst>
                <a:path w="4076700" h="4756785">
                  <a:moveTo>
                    <a:pt x="0" y="0"/>
                  </a:moveTo>
                  <a:lnTo>
                    <a:pt x="4076699" y="0"/>
                  </a:lnTo>
                  <a:lnTo>
                    <a:pt x="4076699" y="4756403"/>
                  </a:lnTo>
                  <a:lnTo>
                    <a:pt x="0" y="475640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9829" y="2170963"/>
            <a:ext cx="3946813" cy="374602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797040" y="6660895"/>
            <a:ext cx="22675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292934"/>
                </a:solidFill>
                <a:latin typeface="Arial"/>
                <a:cs typeface="Arial"/>
              </a:rPr>
              <a:t>ABM</a:t>
            </a:r>
            <a:r>
              <a:rPr dirty="0" sz="9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92934"/>
                </a:solidFill>
                <a:latin typeface="Arial"/>
                <a:cs typeface="Arial"/>
              </a:rPr>
              <a:t>image</a:t>
            </a:r>
            <a:r>
              <a:rPr dirty="0" sz="9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92934"/>
                </a:solidFill>
                <a:latin typeface="Arial"/>
                <a:cs typeface="Arial"/>
              </a:rPr>
              <a:t>credit:</a:t>
            </a:r>
            <a:r>
              <a:rPr dirty="0" sz="9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92934"/>
                </a:solidFill>
                <a:latin typeface="Arial"/>
                <a:cs typeface="Arial"/>
              </a:rPr>
              <a:t>Rebaudo,</a:t>
            </a:r>
            <a:r>
              <a:rPr dirty="0" sz="9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92934"/>
                </a:solidFill>
                <a:latin typeface="Arial"/>
                <a:cs typeface="Arial"/>
              </a:rPr>
              <a:t>François,</a:t>
            </a:r>
            <a:r>
              <a:rPr dirty="0" sz="9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dirty="0" sz="900" spc="-25">
                <a:solidFill>
                  <a:srgbClr val="292934"/>
                </a:solidFill>
                <a:latin typeface="Arial"/>
                <a:cs typeface="Arial"/>
              </a:rPr>
              <a:t> al.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“Best</a:t>
            </a:r>
            <a:r>
              <a:rPr dirty="0" spc="-175"/>
              <a:t> </a:t>
            </a:r>
            <a:r>
              <a:rPr dirty="0" spc="-90"/>
              <a:t>practice”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03711" y="1447800"/>
            <a:ext cx="7983220" cy="5001895"/>
            <a:chOff x="703711" y="1447800"/>
            <a:chExt cx="7983220" cy="500189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6" y="3709415"/>
              <a:ext cx="7635239" cy="274015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2991" y="1459991"/>
              <a:ext cx="3797807" cy="221894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2" y="1524000"/>
              <a:ext cx="3615223" cy="203668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647952" y="1504950"/>
              <a:ext cx="3653790" cy="2075180"/>
            </a:xfrm>
            <a:custGeom>
              <a:avLst/>
              <a:gdLst/>
              <a:ahLst/>
              <a:cxnLst/>
              <a:rect l="l" t="t" r="r" b="b"/>
              <a:pathLst>
                <a:path w="3653790" h="2075179">
                  <a:moveTo>
                    <a:pt x="0" y="0"/>
                  </a:moveTo>
                  <a:lnTo>
                    <a:pt x="3653324" y="0"/>
                  </a:lnTo>
                  <a:lnTo>
                    <a:pt x="3653324" y="2074788"/>
                  </a:lnTo>
                  <a:lnTo>
                    <a:pt x="0" y="2074788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711" y="1601196"/>
              <a:ext cx="1712573" cy="199257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85596" y="1600288"/>
              <a:ext cx="1431290" cy="1994535"/>
            </a:xfrm>
            <a:custGeom>
              <a:avLst/>
              <a:gdLst/>
              <a:ahLst/>
              <a:cxnLst/>
              <a:rect l="l" t="t" r="r" b="b"/>
              <a:pathLst>
                <a:path w="1431289" h="1994535">
                  <a:moveTo>
                    <a:pt x="1430680" y="1749285"/>
                  </a:moveTo>
                  <a:lnTo>
                    <a:pt x="1130871" y="0"/>
                  </a:lnTo>
                  <a:lnTo>
                    <a:pt x="1130871" y="1749285"/>
                  </a:lnTo>
                  <a:lnTo>
                    <a:pt x="0" y="1749285"/>
                  </a:lnTo>
                  <a:lnTo>
                    <a:pt x="0" y="1994484"/>
                  </a:lnTo>
                  <a:lnTo>
                    <a:pt x="1430680" y="174928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7400" y="1447800"/>
              <a:ext cx="2819400" cy="1877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dirty="0" spc="-395"/>
              <a:t> </a:t>
            </a:r>
            <a:r>
              <a:rPr dirty="0" spc="-105"/>
              <a:t>different</a:t>
            </a:r>
            <a:r>
              <a:rPr dirty="0" spc="-190"/>
              <a:t> </a:t>
            </a:r>
            <a:r>
              <a:rPr dirty="0" spc="-95"/>
              <a:t>approach:</a:t>
            </a:r>
            <a:r>
              <a:rPr dirty="0" spc="-185"/>
              <a:t> </a:t>
            </a:r>
            <a:r>
              <a:rPr dirty="0" spc="-85"/>
              <a:t>SocialVis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07340" y="6281420"/>
            <a:ext cx="834517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Crouser,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R.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Jordan,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"Two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tools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for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analyzing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agent-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based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simulations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political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science."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IEEE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 i="1">
                <a:solidFill>
                  <a:srgbClr val="292934"/>
                </a:solidFill>
                <a:latin typeface="Arial"/>
                <a:cs typeface="Arial"/>
              </a:rPr>
              <a:t>computer</a:t>
            </a:r>
            <a:r>
              <a:rPr dirty="0" sz="1200" spc="-1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graphics</a:t>
            </a:r>
            <a:r>
              <a:rPr dirty="0" sz="1200" spc="-25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3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i="1">
                <a:solidFill>
                  <a:srgbClr val="292934"/>
                </a:solidFill>
                <a:latin typeface="Arial"/>
                <a:cs typeface="Arial"/>
              </a:rPr>
              <a:t>applications</a:t>
            </a:r>
            <a:r>
              <a:rPr dirty="0" sz="1200" spc="-20" i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32.1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(2012):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67-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77.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1168" y="1039367"/>
            <a:ext cx="8851900" cy="3975100"/>
            <a:chOff x="201168" y="1039367"/>
            <a:chExt cx="8851900" cy="39751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010395"/>
              <a:ext cx="3008016" cy="29375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0400" y="1981200"/>
              <a:ext cx="5680194" cy="29718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168" y="1953767"/>
              <a:ext cx="8851392" cy="306019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28600" y="1981200"/>
              <a:ext cx="8763000" cy="2971800"/>
            </a:xfrm>
            <a:custGeom>
              <a:avLst/>
              <a:gdLst/>
              <a:ahLst/>
              <a:cxnLst/>
              <a:rect l="l" t="t" r="r" b="b"/>
              <a:pathLst>
                <a:path w="8763000" h="2971800">
                  <a:moveTo>
                    <a:pt x="0" y="0"/>
                  </a:moveTo>
                  <a:lnTo>
                    <a:pt x="8763000" y="0"/>
                  </a:lnTo>
                  <a:lnTo>
                    <a:pt x="8763000" y="2971800"/>
                  </a:lnTo>
                  <a:lnTo>
                    <a:pt x="0" y="29718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168" y="1039367"/>
              <a:ext cx="3060192" cy="107899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744" y="1057655"/>
              <a:ext cx="2987040" cy="111556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28600" y="1066799"/>
              <a:ext cx="2971800" cy="990600"/>
            </a:xfrm>
            <a:custGeom>
              <a:avLst/>
              <a:gdLst/>
              <a:ahLst/>
              <a:cxnLst/>
              <a:rect l="l" t="t" r="r" b="b"/>
              <a:pathLst>
                <a:path w="2971800" h="990600">
                  <a:moveTo>
                    <a:pt x="29718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971800" y="990600"/>
                  </a:lnTo>
                  <a:lnTo>
                    <a:pt x="2971800" y="0"/>
                  </a:lnTo>
                  <a:close/>
                </a:path>
              </a:pathLst>
            </a:custGeom>
            <a:solidFill>
              <a:srgbClr val="F3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28600" y="1066799"/>
              <a:ext cx="2971800" cy="990600"/>
            </a:xfrm>
            <a:custGeom>
              <a:avLst/>
              <a:gdLst/>
              <a:ahLst/>
              <a:cxnLst/>
              <a:rect l="l" t="t" r="r" b="b"/>
              <a:pathLst>
                <a:path w="2971800" h="990600">
                  <a:moveTo>
                    <a:pt x="0" y="0"/>
                  </a:moveTo>
                  <a:lnTo>
                    <a:pt x="2971800" y="0"/>
                  </a:lnTo>
                  <a:lnTo>
                    <a:pt x="29718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87350" y="1136396"/>
            <a:ext cx="2654935" cy="84836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algn="ctr" marL="330200" marR="321945" indent="-635">
              <a:lnSpc>
                <a:spcPts val="2110"/>
              </a:lnSpc>
              <a:spcBef>
                <a:spcPts val="210"/>
              </a:spcBef>
            </a:pPr>
            <a:r>
              <a:rPr dirty="0" sz="1800" b="1">
                <a:solidFill>
                  <a:srgbClr val="003470"/>
                </a:solidFill>
                <a:latin typeface="Arial"/>
                <a:cs typeface="Arial"/>
              </a:rPr>
              <a:t>Bubble</a:t>
            </a:r>
            <a:r>
              <a:rPr dirty="0" sz="18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3470"/>
                </a:solidFill>
                <a:latin typeface="Arial"/>
                <a:cs typeface="Arial"/>
              </a:rPr>
              <a:t>Chart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: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correlation</a:t>
            </a:r>
            <a:r>
              <a:rPr dirty="0" sz="1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between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2150"/>
              </a:lnSpc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mobilization</a:t>
            </a:r>
            <a:r>
              <a:rPr dirty="0" sz="1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influence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658368" y="4925567"/>
            <a:ext cx="2222500" cy="1134110"/>
            <a:chOff x="658368" y="4925567"/>
            <a:chExt cx="2222500" cy="113411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8368" y="4925567"/>
              <a:ext cx="2221992" cy="107899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760" y="4943855"/>
              <a:ext cx="2112264" cy="111556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85800" y="4953000"/>
              <a:ext cx="2133600" cy="990600"/>
            </a:xfrm>
            <a:custGeom>
              <a:avLst/>
              <a:gdLst/>
              <a:ahLst/>
              <a:cxnLst/>
              <a:rect l="l" t="t" r="r" b="b"/>
              <a:pathLst>
                <a:path w="2133600" h="990600">
                  <a:moveTo>
                    <a:pt x="2133600" y="0"/>
                  </a:moveTo>
                  <a:lnTo>
                    <a:pt x="0" y="0"/>
                  </a:lnTo>
                  <a:lnTo>
                    <a:pt x="0" y="990599"/>
                  </a:lnTo>
                  <a:lnTo>
                    <a:pt x="2133600" y="990599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3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85800" y="4953000"/>
              <a:ext cx="2133600" cy="990600"/>
            </a:xfrm>
            <a:custGeom>
              <a:avLst/>
              <a:gdLst/>
              <a:ahLst/>
              <a:cxnLst/>
              <a:rect l="l" t="t" r="r" b="b"/>
              <a:pathLst>
                <a:path w="2133600" h="990600">
                  <a:moveTo>
                    <a:pt x="0" y="0"/>
                  </a:moveTo>
                  <a:lnTo>
                    <a:pt x="2133600" y="0"/>
                  </a:lnTo>
                  <a:lnTo>
                    <a:pt x="21336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895350" y="5022596"/>
            <a:ext cx="171513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003470"/>
                </a:solidFill>
                <a:latin typeface="Arial"/>
                <a:cs typeface="Arial"/>
              </a:rPr>
              <a:t>Timeline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: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activities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each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group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over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time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3166872" y="4925567"/>
            <a:ext cx="2758440" cy="1134110"/>
            <a:chOff x="3166872" y="4925567"/>
            <a:chExt cx="2758440" cy="1134110"/>
          </a:xfrm>
        </p:grpSpPr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2968" y="4925567"/>
              <a:ext cx="2679192" cy="107899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66872" y="4943855"/>
              <a:ext cx="2758440" cy="1115568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200400" y="4953000"/>
              <a:ext cx="2590800" cy="990600"/>
            </a:xfrm>
            <a:custGeom>
              <a:avLst/>
              <a:gdLst/>
              <a:ahLst/>
              <a:cxnLst/>
              <a:rect l="l" t="t" r="r" b="b"/>
              <a:pathLst>
                <a:path w="2590800" h="990600">
                  <a:moveTo>
                    <a:pt x="2590800" y="0"/>
                  </a:moveTo>
                  <a:lnTo>
                    <a:pt x="0" y="0"/>
                  </a:lnTo>
                  <a:lnTo>
                    <a:pt x="0" y="990599"/>
                  </a:lnTo>
                  <a:lnTo>
                    <a:pt x="2590800" y="990599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F3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200400" y="4953000"/>
              <a:ext cx="2590800" cy="990600"/>
            </a:xfrm>
            <a:custGeom>
              <a:avLst/>
              <a:gdLst/>
              <a:ahLst/>
              <a:cxnLst/>
              <a:rect l="l" t="t" r="r" b="b"/>
              <a:pathLst>
                <a:path w="2590800" h="990600">
                  <a:moveTo>
                    <a:pt x="0" y="0"/>
                  </a:moveTo>
                  <a:lnTo>
                    <a:pt x="2590800" y="0"/>
                  </a:lnTo>
                  <a:lnTo>
                    <a:pt x="2590800" y="990600"/>
                  </a:lnTo>
                  <a:lnTo>
                    <a:pt x="0" y="9906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3314700" y="5022596"/>
            <a:ext cx="236283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3470"/>
                </a:solidFill>
                <a:latin typeface="Arial"/>
                <a:cs typeface="Arial"/>
              </a:rPr>
              <a:t>Geospatial</a:t>
            </a:r>
            <a:r>
              <a:rPr dirty="0" sz="18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3470"/>
                </a:solidFill>
                <a:latin typeface="Arial"/>
                <a:cs typeface="Arial"/>
              </a:rPr>
              <a:t>View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: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geospatial</a:t>
            </a:r>
            <a:r>
              <a:rPr dirty="0" sz="18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position</a:t>
            </a:r>
            <a:r>
              <a:rPr dirty="0" sz="1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and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affiliation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agents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5763767" y="1039367"/>
            <a:ext cx="3289300" cy="1134110"/>
            <a:chOff x="5763767" y="1039367"/>
            <a:chExt cx="3289300" cy="1134110"/>
          </a:xfrm>
        </p:grpSpPr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3767" y="1039367"/>
              <a:ext cx="3288791" cy="107899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2743" y="1057655"/>
              <a:ext cx="2974848" cy="1115568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791199" y="1066799"/>
              <a:ext cx="3200400" cy="990600"/>
            </a:xfrm>
            <a:custGeom>
              <a:avLst/>
              <a:gdLst/>
              <a:ahLst/>
              <a:cxnLst/>
              <a:rect l="l" t="t" r="r" b="b"/>
              <a:pathLst>
                <a:path w="3200400" h="990600">
                  <a:moveTo>
                    <a:pt x="32004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200400" y="990600"/>
                  </a:lnTo>
                  <a:lnTo>
                    <a:pt x="3200400" y="0"/>
                  </a:lnTo>
                  <a:close/>
                </a:path>
              </a:pathLst>
            </a:custGeom>
            <a:solidFill>
              <a:srgbClr val="F3A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791199" y="1066799"/>
              <a:ext cx="3200400" cy="990600"/>
            </a:xfrm>
            <a:custGeom>
              <a:avLst/>
              <a:gdLst/>
              <a:ahLst/>
              <a:cxnLst/>
              <a:rect l="l" t="t" r="r" b="b"/>
              <a:pathLst>
                <a:path w="3200400" h="990600">
                  <a:moveTo>
                    <a:pt x="32004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3200400" y="990600"/>
                  </a:lnTo>
                  <a:lnTo>
                    <a:pt x="320040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6102350" y="1136396"/>
            <a:ext cx="25781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13105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3470"/>
                </a:solidFill>
                <a:latin typeface="Arial"/>
                <a:cs typeface="Arial"/>
              </a:rPr>
              <a:t>DPH</a:t>
            </a:r>
            <a:r>
              <a:rPr dirty="0" sz="1800" spc="-2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003470"/>
                </a:solidFill>
                <a:latin typeface="Arial"/>
                <a:cs typeface="Arial"/>
              </a:rPr>
              <a:t>View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: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custom</a:t>
            </a:r>
            <a:r>
              <a:rPr dirty="0" sz="1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“dynamic</a:t>
            </a:r>
            <a:r>
              <a:rPr dirty="0" sz="1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political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hierarchy”</a:t>
            </a:r>
            <a:r>
              <a:rPr dirty="0" sz="18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12960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Better!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016" y="3709415"/>
            <a:ext cx="7635239" cy="2740152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703711" y="1567767"/>
            <a:ext cx="1712595" cy="2027555"/>
            <a:chOff x="703711" y="1567767"/>
            <a:chExt cx="1712595" cy="202755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711" y="1601196"/>
              <a:ext cx="1712573" cy="199257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85596" y="1600288"/>
              <a:ext cx="1431290" cy="1994535"/>
            </a:xfrm>
            <a:custGeom>
              <a:avLst/>
              <a:gdLst/>
              <a:ahLst/>
              <a:cxnLst/>
              <a:rect l="l" t="t" r="r" b="b"/>
              <a:pathLst>
                <a:path w="1431289" h="1994535">
                  <a:moveTo>
                    <a:pt x="1430680" y="1749285"/>
                  </a:moveTo>
                  <a:lnTo>
                    <a:pt x="1130871" y="0"/>
                  </a:lnTo>
                  <a:lnTo>
                    <a:pt x="1130871" y="1749285"/>
                  </a:lnTo>
                  <a:lnTo>
                    <a:pt x="0" y="1749285"/>
                  </a:lnTo>
                  <a:lnTo>
                    <a:pt x="0" y="1994484"/>
                  </a:lnTo>
                  <a:lnTo>
                    <a:pt x="1430680" y="1749285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200" y="1567767"/>
              <a:ext cx="1447800" cy="1861231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2538727" y="1447800"/>
            <a:ext cx="6376670" cy="1877695"/>
            <a:chOff x="2538727" y="1447800"/>
            <a:chExt cx="6376670" cy="187769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999" y="1447800"/>
              <a:ext cx="2819400" cy="187756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7302" y="1521971"/>
              <a:ext cx="1377596" cy="143112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53014" y="1507684"/>
              <a:ext cx="1406525" cy="1459865"/>
            </a:xfrm>
            <a:custGeom>
              <a:avLst/>
              <a:gdLst/>
              <a:ahLst/>
              <a:cxnLst/>
              <a:rect l="l" t="t" r="r" b="b"/>
              <a:pathLst>
                <a:path w="1406525" h="1459864">
                  <a:moveTo>
                    <a:pt x="0" y="0"/>
                  </a:moveTo>
                  <a:lnTo>
                    <a:pt x="1406171" y="0"/>
                  </a:lnTo>
                  <a:lnTo>
                    <a:pt x="1406171" y="1459704"/>
                  </a:lnTo>
                  <a:lnTo>
                    <a:pt x="0" y="145970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8313" y="1507747"/>
              <a:ext cx="1182420" cy="144535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914025" y="1493460"/>
              <a:ext cx="1211580" cy="1474470"/>
            </a:xfrm>
            <a:custGeom>
              <a:avLst/>
              <a:gdLst/>
              <a:ahLst/>
              <a:cxnLst/>
              <a:rect l="l" t="t" r="r" b="b"/>
              <a:pathLst>
                <a:path w="1211579" h="1474470">
                  <a:moveTo>
                    <a:pt x="0" y="0"/>
                  </a:moveTo>
                  <a:lnTo>
                    <a:pt x="1210996" y="0"/>
                  </a:lnTo>
                  <a:lnTo>
                    <a:pt x="1210996" y="1473927"/>
                  </a:lnTo>
                  <a:lnTo>
                    <a:pt x="0" y="147392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10733" y="1507747"/>
              <a:ext cx="1418968" cy="14478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096446" y="1493460"/>
              <a:ext cx="1447800" cy="1476375"/>
            </a:xfrm>
            <a:custGeom>
              <a:avLst/>
              <a:gdLst/>
              <a:ahLst/>
              <a:cxnLst/>
              <a:rect l="l" t="t" r="r" b="b"/>
              <a:pathLst>
                <a:path w="1447800" h="1476375">
                  <a:moveTo>
                    <a:pt x="0" y="0"/>
                  </a:moveTo>
                  <a:lnTo>
                    <a:pt x="1447542" y="0"/>
                  </a:lnTo>
                  <a:lnTo>
                    <a:pt x="1447542" y="1476374"/>
                  </a:lnTo>
                  <a:lnTo>
                    <a:pt x="0" y="1476374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42701" y="2685795"/>
            <a:ext cx="395922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98600" indent="-269875">
              <a:lnSpc>
                <a:spcPct val="100000"/>
              </a:lnSpc>
              <a:spcBef>
                <a:spcPts val="100"/>
              </a:spcBef>
              <a:buSzPct val="96428"/>
              <a:buFont typeface="Segoe UI Symbol"/>
              <a:buChar char="✓"/>
              <a:tabLst>
                <a:tab pos="1498600" algn="l"/>
              </a:tabLst>
            </a:pP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28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3470"/>
                </a:solidFill>
                <a:latin typeface="Arial"/>
                <a:cs typeface="Arial"/>
              </a:rPr>
              <a:t>1: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things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more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efficiently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79895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What</a:t>
            </a:r>
            <a:r>
              <a:rPr dirty="0" spc="-195"/>
              <a:t> </a:t>
            </a:r>
            <a:r>
              <a:rPr dirty="0"/>
              <a:t>I</a:t>
            </a:r>
            <a:r>
              <a:rPr dirty="0" spc="-190"/>
              <a:t> </a:t>
            </a:r>
            <a:r>
              <a:rPr dirty="0" spc="-70"/>
              <a:t>do:</a:t>
            </a:r>
            <a:r>
              <a:rPr dirty="0" spc="-190"/>
              <a:t> </a:t>
            </a:r>
            <a:r>
              <a:rPr dirty="0" spc="-105"/>
              <a:t>analytical</a:t>
            </a:r>
            <a:r>
              <a:rPr dirty="0" spc="-190"/>
              <a:t> </a:t>
            </a:r>
            <a:r>
              <a:rPr dirty="0" spc="-90"/>
              <a:t>tools</a:t>
            </a:r>
            <a:r>
              <a:rPr dirty="0" spc="-200"/>
              <a:t> </a:t>
            </a:r>
            <a:r>
              <a:rPr dirty="0" spc="-75"/>
              <a:t>for</a:t>
            </a:r>
            <a:r>
              <a:rPr dirty="0" spc="-170"/>
              <a:t> </a:t>
            </a:r>
            <a:r>
              <a:rPr dirty="0" spc="-85" b="1">
                <a:latin typeface="Arial"/>
                <a:cs typeface="Arial"/>
              </a:rPr>
              <a:t>messy</a:t>
            </a:r>
            <a:r>
              <a:rPr dirty="0" spc="-190" b="1">
                <a:latin typeface="Arial"/>
                <a:cs typeface="Arial"/>
              </a:rPr>
              <a:t> </a:t>
            </a:r>
            <a:r>
              <a:rPr dirty="0" spc="-20" b="1">
                <a:latin typeface="Arial"/>
                <a:cs typeface="Arial"/>
              </a:rPr>
              <a:t>data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2400" y="1057423"/>
            <a:ext cx="8918575" cy="5800725"/>
            <a:chOff x="152400" y="1057423"/>
            <a:chExt cx="8918575" cy="58007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723" y="1057423"/>
              <a:ext cx="4196393" cy="300566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4008119"/>
              <a:ext cx="1950720" cy="25389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3847" y="3870959"/>
              <a:ext cx="2667000" cy="298704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9273" y="1837603"/>
              <a:ext cx="4307526" cy="160991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372923" y="1831253"/>
              <a:ext cx="4320540" cy="1623060"/>
            </a:xfrm>
            <a:custGeom>
              <a:avLst/>
              <a:gdLst/>
              <a:ahLst/>
              <a:cxnLst/>
              <a:rect l="l" t="t" r="r" b="b"/>
              <a:pathLst>
                <a:path w="4320540" h="1623060">
                  <a:moveTo>
                    <a:pt x="116568" y="0"/>
                  </a:moveTo>
                  <a:lnTo>
                    <a:pt x="4203657" y="0"/>
                  </a:lnTo>
                  <a:lnTo>
                    <a:pt x="4226887" y="2341"/>
                  </a:lnTo>
                  <a:lnTo>
                    <a:pt x="4268708" y="19939"/>
                  </a:lnTo>
                  <a:lnTo>
                    <a:pt x="4300285" y="51517"/>
                  </a:lnTo>
                  <a:lnTo>
                    <a:pt x="4317883" y="93338"/>
                  </a:lnTo>
                  <a:lnTo>
                    <a:pt x="4320225" y="116569"/>
                  </a:lnTo>
                  <a:lnTo>
                    <a:pt x="4320225" y="1506048"/>
                  </a:lnTo>
                  <a:lnTo>
                    <a:pt x="4311067" y="1551235"/>
                  </a:lnTo>
                  <a:lnTo>
                    <a:pt x="4286009" y="1588402"/>
                  </a:lnTo>
                  <a:lnTo>
                    <a:pt x="4248843" y="1613459"/>
                  </a:lnTo>
                  <a:lnTo>
                    <a:pt x="4203657" y="1622617"/>
                  </a:lnTo>
                  <a:lnTo>
                    <a:pt x="116568" y="1622617"/>
                  </a:lnTo>
                  <a:lnTo>
                    <a:pt x="71382" y="1613459"/>
                  </a:lnTo>
                  <a:lnTo>
                    <a:pt x="34215" y="1588402"/>
                  </a:lnTo>
                  <a:lnTo>
                    <a:pt x="9157" y="1551235"/>
                  </a:lnTo>
                  <a:lnTo>
                    <a:pt x="0" y="1506048"/>
                  </a:lnTo>
                  <a:lnTo>
                    <a:pt x="0" y="116569"/>
                  </a:lnTo>
                  <a:lnTo>
                    <a:pt x="9157" y="71382"/>
                  </a:lnTo>
                  <a:lnTo>
                    <a:pt x="34215" y="34215"/>
                  </a:lnTo>
                  <a:lnTo>
                    <a:pt x="71382" y="9157"/>
                  </a:lnTo>
                  <a:lnTo>
                    <a:pt x="116568" y="0"/>
                  </a:lnTo>
                  <a:close/>
                </a:path>
              </a:pathLst>
            </a:custGeom>
            <a:ln w="12700">
              <a:solidFill>
                <a:srgbClr val="00255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4940" y="4063091"/>
              <a:ext cx="4176454" cy="2371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8520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How</a:t>
            </a:r>
            <a:r>
              <a:rPr dirty="0" spc="-185"/>
              <a:t> </a:t>
            </a:r>
            <a:r>
              <a:rPr dirty="0" spc="-85" b="1">
                <a:latin typeface="Arial"/>
                <a:cs typeface="Arial"/>
              </a:rPr>
              <a:t>else</a:t>
            </a:r>
            <a:r>
              <a:rPr dirty="0" spc="-180" b="1">
                <a:latin typeface="Arial"/>
                <a:cs typeface="Arial"/>
              </a:rPr>
              <a:t> </a:t>
            </a:r>
            <a:r>
              <a:rPr dirty="0" spc="-85"/>
              <a:t>does</a:t>
            </a:r>
            <a:r>
              <a:rPr dirty="0" spc="-180"/>
              <a:t> </a:t>
            </a:r>
            <a:r>
              <a:rPr dirty="0" spc="-85"/>
              <a:t>this</a:t>
            </a:r>
            <a:r>
              <a:rPr dirty="0" spc="-180"/>
              <a:t> </a:t>
            </a:r>
            <a:r>
              <a:rPr dirty="0" spc="-75"/>
              <a:t>help?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845611" y="2685795"/>
            <a:ext cx="345249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90805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28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3470"/>
                </a:solidFill>
                <a:latin typeface="Arial"/>
                <a:cs typeface="Arial"/>
              </a:rPr>
              <a:t>2: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see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bigger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picture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Case</a:t>
            </a:r>
            <a:r>
              <a:rPr dirty="0" spc="-195"/>
              <a:t> </a:t>
            </a:r>
            <a:r>
              <a:rPr dirty="0" spc="-85"/>
              <a:t>study:</a:t>
            </a:r>
            <a:r>
              <a:rPr dirty="0" spc="-190"/>
              <a:t> </a:t>
            </a:r>
            <a:r>
              <a:rPr dirty="0" spc="-85"/>
              <a:t>Syriac</a:t>
            </a:r>
            <a:r>
              <a:rPr dirty="0" spc="-185"/>
              <a:t> </a:t>
            </a:r>
            <a:r>
              <a:rPr dirty="0" spc="-90"/>
              <a:t>Paleography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215128" y="1331975"/>
            <a:ext cx="3441700" cy="5413375"/>
            <a:chOff x="5215128" y="1331975"/>
            <a:chExt cx="3441700" cy="54133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056" y="6385559"/>
              <a:ext cx="3133344" cy="35966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5128" y="1331975"/>
              <a:ext cx="3441191" cy="458724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254372" y="1371599"/>
              <a:ext cx="3310254" cy="4454525"/>
            </a:xfrm>
            <a:custGeom>
              <a:avLst/>
              <a:gdLst/>
              <a:ahLst/>
              <a:cxnLst/>
              <a:rect l="l" t="t" r="r" b="b"/>
              <a:pathLst>
                <a:path w="3310254" h="4454525">
                  <a:moveTo>
                    <a:pt x="3309642" y="0"/>
                  </a:moveTo>
                  <a:lnTo>
                    <a:pt x="0" y="0"/>
                  </a:lnTo>
                  <a:lnTo>
                    <a:pt x="0" y="4454191"/>
                  </a:lnTo>
                  <a:lnTo>
                    <a:pt x="3309642" y="4454191"/>
                  </a:lnTo>
                  <a:lnTo>
                    <a:pt x="3309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254372" y="1371599"/>
              <a:ext cx="3310254" cy="4454525"/>
            </a:xfrm>
            <a:custGeom>
              <a:avLst/>
              <a:gdLst/>
              <a:ahLst/>
              <a:cxnLst/>
              <a:rect l="l" t="t" r="r" b="b"/>
              <a:pathLst>
                <a:path w="3310254" h="4454525">
                  <a:moveTo>
                    <a:pt x="0" y="0"/>
                  </a:moveTo>
                  <a:lnTo>
                    <a:pt x="3309643" y="0"/>
                  </a:lnTo>
                  <a:lnTo>
                    <a:pt x="3309643" y="4454192"/>
                  </a:lnTo>
                  <a:lnTo>
                    <a:pt x="0" y="4454192"/>
                  </a:lnTo>
                  <a:lnTo>
                    <a:pt x="0" y="0"/>
                  </a:lnTo>
                  <a:close/>
                </a:path>
              </a:pathLst>
            </a:custGeom>
            <a:ln w="26425">
              <a:solidFill>
                <a:srgbClr val="1E497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2664" y="1493519"/>
              <a:ext cx="3215640" cy="41483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7464" y="5955791"/>
              <a:ext cx="2612136" cy="432816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743847" y="1343025"/>
            <a:ext cx="4163695" cy="5045075"/>
            <a:chOff x="743847" y="1343025"/>
            <a:chExt cx="4163695" cy="504507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2421" y="1371599"/>
              <a:ext cx="4105947" cy="4987591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58134" y="1357312"/>
              <a:ext cx="4135120" cy="5016500"/>
            </a:xfrm>
            <a:custGeom>
              <a:avLst/>
              <a:gdLst/>
              <a:ahLst/>
              <a:cxnLst/>
              <a:rect l="l" t="t" r="r" b="b"/>
              <a:pathLst>
                <a:path w="4135120" h="5016500">
                  <a:moveTo>
                    <a:pt x="0" y="0"/>
                  </a:moveTo>
                  <a:lnTo>
                    <a:pt x="4134523" y="0"/>
                  </a:lnTo>
                  <a:lnTo>
                    <a:pt x="4134523" y="5016167"/>
                  </a:lnTo>
                  <a:lnTo>
                    <a:pt x="0" y="5016167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Historical</a:t>
            </a:r>
            <a:r>
              <a:rPr dirty="0" spc="-170"/>
              <a:t> </a:t>
            </a:r>
            <a:r>
              <a:rPr dirty="0" spc="-100"/>
              <a:t>significance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28624" y="1337654"/>
            <a:ext cx="8263890" cy="5138420"/>
            <a:chOff x="428624" y="1337654"/>
            <a:chExt cx="8263890" cy="51384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152" y="1365503"/>
              <a:ext cx="8211311" cy="508406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42911" y="1351941"/>
              <a:ext cx="8235315" cy="5109845"/>
            </a:xfrm>
            <a:custGeom>
              <a:avLst/>
              <a:gdLst/>
              <a:ahLst/>
              <a:cxnLst/>
              <a:rect l="l" t="t" r="r" b="b"/>
              <a:pathLst>
                <a:path w="8235315" h="5109845">
                  <a:moveTo>
                    <a:pt x="0" y="0"/>
                  </a:moveTo>
                  <a:lnTo>
                    <a:pt x="8234983" y="0"/>
                  </a:lnTo>
                  <a:lnTo>
                    <a:pt x="8234983" y="5109529"/>
                  </a:lnTo>
                  <a:lnTo>
                    <a:pt x="0" y="5109529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One</a:t>
            </a:r>
            <a:r>
              <a:rPr dirty="0" spc="-210"/>
              <a:t> </a:t>
            </a:r>
            <a:r>
              <a:rPr dirty="0" spc="-95"/>
              <a:t>language,</a:t>
            </a:r>
            <a:r>
              <a:rPr dirty="0" spc="-200"/>
              <a:t> </a:t>
            </a:r>
            <a:r>
              <a:rPr dirty="0" spc="-70"/>
              <a:t>two</a:t>
            </a:r>
            <a:r>
              <a:rPr dirty="0" spc="-200"/>
              <a:t> </a:t>
            </a:r>
            <a:r>
              <a:rPr dirty="0" spc="-80"/>
              <a:t>hands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64240" y="2262458"/>
            <a:ext cx="3993515" cy="2680335"/>
            <a:chOff x="464240" y="2262458"/>
            <a:chExt cx="3993515" cy="268033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440" y="2270759"/>
              <a:ext cx="3977640" cy="266395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69002" y="2267220"/>
              <a:ext cx="3983990" cy="2670810"/>
            </a:xfrm>
            <a:custGeom>
              <a:avLst/>
              <a:gdLst/>
              <a:ahLst/>
              <a:cxnLst/>
              <a:rect l="l" t="t" r="r" b="b"/>
              <a:pathLst>
                <a:path w="3983990" h="2670810">
                  <a:moveTo>
                    <a:pt x="0" y="0"/>
                  </a:moveTo>
                  <a:lnTo>
                    <a:pt x="3983714" y="0"/>
                  </a:lnTo>
                  <a:lnTo>
                    <a:pt x="3983714" y="2670342"/>
                  </a:lnTo>
                  <a:lnTo>
                    <a:pt x="0" y="267034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82319" y="5013452"/>
            <a:ext cx="2802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British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Library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Additional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14,430</a:t>
            </a:r>
            <a:r>
              <a:rPr dirty="0" sz="1200" spc="-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(724</a:t>
            </a:r>
            <a:r>
              <a:rPr dirty="0" sz="1200" spc="-8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AD)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646237" y="1761235"/>
            <a:ext cx="15849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 i="1">
                <a:solidFill>
                  <a:srgbClr val="003470"/>
                </a:solidFill>
                <a:latin typeface="Arial"/>
                <a:cs typeface="Arial"/>
              </a:rPr>
              <a:t>Estrangela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572570" y="2262458"/>
            <a:ext cx="4083685" cy="2680335"/>
            <a:chOff x="4572570" y="2262458"/>
            <a:chExt cx="4083685" cy="268033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1144" y="2270759"/>
              <a:ext cx="4066032" cy="266395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577333" y="2267220"/>
              <a:ext cx="4074160" cy="2670810"/>
            </a:xfrm>
            <a:custGeom>
              <a:avLst/>
              <a:gdLst/>
              <a:ahLst/>
              <a:cxnLst/>
              <a:rect l="l" t="t" r="r" b="b"/>
              <a:pathLst>
                <a:path w="4074159" h="2670810">
                  <a:moveTo>
                    <a:pt x="0" y="0"/>
                  </a:moveTo>
                  <a:lnTo>
                    <a:pt x="4074076" y="0"/>
                  </a:lnTo>
                  <a:lnTo>
                    <a:pt x="4074076" y="2670342"/>
                  </a:lnTo>
                  <a:lnTo>
                    <a:pt x="0" y="267034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017823" y="5016500"/>
            <a:ext cx="2887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British</a:t>
            </a:r>
            <a:r>
              <a:rPr dirty="0" sz="1200" spc="-10">
                <a:latin typeface="Arial"/>
                <a:cs typeface="Arial"/>
              </a:rPr>
              <a:t> Library</a:t>
            </a:r>
            <a:r>
              <a:rPr dirty="0" sz="1200" spc="-7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Additional 14,734</a:t>
            </a:r>
            <a:r>
              <a:rPr dirty="0" sz="1200" spc="-10">
                <a:latin typeface="Arial"/>
                <a:cs typeface="Arial"/>
              </a:rPr>
              <a:t> (1085</a:t>
            </a:r>
            <a:r>
              <a:rPr dirty="0" sz="1200" spc="-7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AD)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200146" y="1761235"/>
            <a:ext cx="8058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 i="1">
                <a:solidFill>
                  <a:srgbClr val="003470"/>
                </a:solidFill>
                <a:latin typeface="Arial"/>
                <a:cs typeface="Arial"/>
              </a:rPr>
              <a:t>Serto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</a:t>
            </a:r>
            <a:r>
              <a:rPr dirty="0" spc="-204"/>
              <a:t> </a:t>
            </a:r>
            <a:r>
              <a:rPr dirty="0" spc="-90"/>
              <a:t>“script</a:t>
            </a:r>
            <a:r>
              <a:rPr dirty="0" spc="-200"/>
              <a:t> </a:t>
            </a:r>
            <a:r>
              <a:rPr dirty="0" spc="-95"/>
              <a:t>chart”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52437" y="1625253"/>
            <a:ext cx="8239125" cy="4368165"/>
            <a:chOff x="452437" y="1625253"/>
            <a:chExt cx="8239125" cy="43681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1807463"/>
              <a:ext cx="7848600" cy="405993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57200" y="1630015"/>
              <a:ext cx="8229600" cy="4358640"/>
            </a:xfrm>
            <a:custGeom>
              <a:avLst/>
              <a:gdLst/>
              <a:ahLst/>
              <a:cxnLst/>
              <a:rect l="l" t="t" r="r" b="b"/>
              <a:pathLst>
                <a:path w="8229600" h="4358640">
                  <a:moveTo>
                    <a:pt x="0" y="0"/>
                  </a:moveTo>
                  <a:lnTo>
                    <a:pt x="8229600" y="0"/>
                  </a:lnTo>
                  <a:lnTo>
                    <a:pt x="8229600" y="4358413"/>
                  </a:lnTo>
                  <a:lnTo>
                    <a:pt x="0" y="43584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9127" y="1807464"/>
              <a:ext cx="5279135" cy="30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40" y="455676"/>
            <a:ext cx="7617459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3200" spc="-80"/>
              <a:t>Myth</a:t>
            </a:r>
            <a:r>
              <a:rPr dirty="0" sz="3200" spc="-210"/>
              <a:t> </a:t>
            </a:r>
            <a:r>
              <a:rPr dirty="0" sz="3200" spc="-60"/>
              <a:t>1:</a:t>
            </a:r>
            <a:r>
              <a:rPr dirty="0" sz="3200" spc="-204"/>
              <a:t> </a:t>
            </a:r>
            <a:r>
              <a:rPr dirty="0" sz="3200" spc="-85" i="1">
                <a:latin typeface="Arial"/>
                <a:cs typeface="Arial"/>
              </a:rPr>
              <a:t>Serto</a:t>
            </a:r>
            <a:r>
              <a:rPr dirty="0" sz="3200" spc="-204" i="1">
                <a:latin typeface="Arial"/>
                <a:cs typeface="Arial"/>
              </a:rPr>
              <a:t> </a:t>
            </a:r>
            <a:r>
              <a:rPr dirty="0" sz="3200" spc="-85"/>
              <a:t>first</a:t>
            </a:r>
            <a:r>
              <a:rPr dirty="0" sz="3200" spc="-204"/>
              <a:t> </a:t>
            </a:r>
            <a:r>
              <a:rPr dirty="0" sz="3200" spc="-100"/>
              <a:t>appeared</a:t>
            </a:r>
            <a:r>
              <a:rPr dirty="0" sz="3200" spc="-210"/>
              <a:t> </a:t>
            </a:r>
            <a:r>
              <a:rPr dirty="0" sz="3200" spc="-55"/>
              <a:t>in</a:t>
            </a:r>
            <a:r>
              <a:rPr dirty="0" sz="3200" spc="-210"/>
              <a:t> </a:t>
            </a:r>
            <a:r>
              <a:rPr dirty="0" sz="3200" spc="-75"/>
              <a:t>the</a:t>
            </a:r>
            <a:r>
              <a:rPr dirty="0" sz="3200" spc="-210"/>
              <a:t> </a:t>
            </a:r>
            <a:r>
              <a:rPr dirty="0" sz="3200"/>
              <a:t>8</a:t>
            </a:r>
            <a:r>
              <a:rPr dirty="0" baseline="26455" sz="3150"/>
              <a:t>th</a:t>
            </a:r>
            <a:r>
              <a:rPr dirty="0" baseline="26455" sz="3150" spc="135"/>
              <a:t> </a:t>
            </a:r>
            <a:r>
              <a:rPr dirty="0" sz="3200" spc="-30"/>
              <a:t>century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463" y="1783079"/>
            <a:ext cx="8528304" cy="330707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3120" y="1783079"/>
            <a:ext cx="152400" cy="30297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7359" y="1783079"/>
            <a:ext cx="152400" cy="302971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39511" y="1783079"/>
            <a:ext cx="152400" cy="302971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3000" y="1783079"/>
            <a:ext cx="155448" cy="302971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590288" y="1783079"/>
            <a:ext cx="256540" cy="3030220"/>
            <a:chOff x="4590288" y="1783079"/>
            <a:chExt cx="256540" cy="3030220"/>
          </a:xfrm>
        </p:grpSpPr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3920" y="1783079"/>
              <a:ext cx="152400" cy="30297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0288" y="1783079"/>
              <a:ext cx="152400" cy="3029712"/>
            </a:xfrm>
            <a:prstGeom prst="rect">
              <a:avLst/>
            </a:prstGeom>
          </p:spPr>
        </p:pic>
      </p:grpSp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23944" y="1783079"/>
            <a:ext cx="152400" cy="302971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33800" y="1783079"/>
            <a:ext cx="155448" cy="302971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529584" y="1783079"/>
            <a:ext cx="152400" cy="3029712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2840735" y="1783079"/>
            <a:ext cx="326390" cy="3030220"/>
            <a:chOff x="2840735" y="1783079"/>
            <a:chExt cx="326390" cy="3030220"/>
          </a:xfrm>
        </p:grpSpPr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4471" y="1783079"/>
              <a:ext cx="152400" cy="30297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0735" y="1783079"/>
              <a:ext cx="152400" cy="3029712"/>
            </a:xfrm>
            <a:prstGeom prst="rect">
              <a:avLst/>
            </a:prstGeom>
          </p:spPr>
        </p:pic>
      </p:grpSp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93848" y="1783079"/>
            <a:ext cx="155448" cy="3029712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2960" y="1783079"/>
            <a:ext cx="152400" cy="3029712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4468974" y="1828800"/>
            <a:ext cx="1595120" cy="553085"/>
          </a:xfrm>
          <a:custGeom>
            <a:avLst/>
            <a:gdLst/>
            <a:ahLst/>
            <a:cxnLst/>
            <a:rect l="l" t="t" r="r" b="b"/>
            <a:pathLst>
              <a:path w="1595120" h="553085">
                <a:moveTo>
                  <a:pt x="1594684" y="0"/>
                </a:moveTo>
                <a:lnTo>
                  <a:pt x="0" y="0"/>
                </a:lnTo>
                <a:lnTo>
                  <a:pt x="0" y="552524"/>
                </a:lnTo>
                <a:lnTo>
                  <a:pt x="1594684" y="552524"/>
                </a:lnTo>
                <a:lnTo>
                  <a:pt x="1594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401966" y="2800275"/>
            <a:ext cx="1475105" cy="476884"/>
          </a:xfrm>
          <a:custGeom>
            <a:avLst/>
            <a:gdLst/>
            <a:ahLst/>
            <a:cxnLst/>
            <a:rect l="l" t="t" r="r" b="b"/>
            <a:pathLst>
              <a:path w="1475104" h="476885">
                <a:moveTo>
                  <a:pt x="1474833" y="0"/>
                </a:moveTo>
                <a:lnTo>
                  <a:pt x="0" y="0"/>
                </a:lnTo>
                <a:lnTo>
                  <a:pt x="0" y="476324"/>
                </a:lnTo>
                <a:lnTo>
                  <a:pt x="1474833" y="476324"/>
                </a:lnTo>
                <a:lnTo>
                  <a:pt x="14748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1447798" y="4050791"/>
            <a:ext cx="1417320" cy="594360"/>
          </a:xfrm>
          <a:custGeom>
            <a:avLst/>
            <a:gdLst/>
            <a:ahLst/>
            <a:cxnLst/>
            <a:rect l="l" t="t" r="r" b="b"/>
            <a:pathLst>
              <a:path w="1417320" h="594360">
                <a:moveTo>
                  <a:pt x="1417320" y="0"/>
                </a:moveTo>
                <a:lnTo>
                  <a:pt x="0" y="0"/>
                </a:lnTo>
                <a:lnTo>
                  <a:pt x="0" y="594359"/>
                </a:lnTo>
                <a:lnTo>
                  <a:pt x="1417320" y="594359"/>
                </a:lnTo>
                <a:lnTo>
                  <a:pt x="1417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 descr=""/>
          <p:cNvGrpSpPr/>
          <p:nvPr/>
        </p:nvGrpSpPr>
        <p:grpSpPr>
          <a:xfrm>
            <a:off x="283463" y="1783079"/>
            <a:ext cx="8528685" cy="3307079"/>
            <a:chOff x="283463" y="1783079"/>
            <a:chExt cx="8528685" cy="3307079"/>
          </a:xfrm>
        </p:grpSpPr>
        <p:sp>
          <p:nvSpPr>
            <p:cNvPr id="21" name="object 21" descr=""/>
            <p:cNvSpPr/>
            <p:nvPr/>
          </p:nvSpPr>
          <p:spPr>
            <a:xfrm>
              <a:off x="1125564" y="1981199"/>
              <a:ext cx="1595120" cy="609600"/>
            </a:xfrm>
            <a:custGeom>
              <a:avLst/>
              <a:gdLst/>
              <a:ahLst/>
              <a:cxnLst/>
              <a:rect l="l" t="t" r="r" b="b"/>
              <a:pathLst>
                <a:path w="1595120" h="609600">
                  <a:moveTo>
                    <a:pt x="1594684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1594684" y="609600"/>
                  </a:lnTo>
                  <a:lnTo>
                    <a:pt x="15946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3463" y="1783079"/>
              <a:ext cx="8528304" cy="3307079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35940" y="455676"/>
            <a:ext cx="795274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80"/>
              <a:t>Myth</a:t>
            </a:r>
            <a:r>
              <a:rPr dirty="0" sz="3200" spc="-195"/>
              <a:t> </a:t>
            </a:r>
            <a:r>
              <a:rPr dirty="0" sz="3200" spc="-60"/>
              <a:t>2:</a:t>
            </a:r>
            <a:r>
              <a:rPr dirty="0" sz="3200" spc="-185"/>
              <a:t> </a:t>
            </a:r>
            <a:r>
              <a:rPr dirty="0" sz="3200" spc="-100"/>
              <a:t>manuscripts</a:t>
            </a:r>
            <a:r>
              <a:rPr dirty="0" sz="3200" spc="-185"/>
              <a:t> </a:t>
            </a:r>
            <a:r>
              <a:rPr dirty="0" sz="3200" spc="-75"/>
              <a:t>are</a:t>
            </a:r>
            <a:r>
              <a:rPr dirty="0" sz="3200" spc="-190"/>
              <a:t> </a:t>
            </a:r>
            <a:r>
              <a:rPr dirty="0" sz="3200" spc="-100"/>
              <a:t>written</a:t>
            </a:r>
            <a:r>
              <a:rPr dirty="0" sz="3200" spc="-190"/>
              <a:t> </a:t>
            </a:r>
            <a:r>
              <a:rPr dirty="0" sz="3200" spc="-60"/>
              <a:t>in</a:t>
            </a:r>
            <a:r>
              <a:rPr dirty="0" sz="3200" spc="-195"/>
              <a:t> </a:t>
            </a:r>
            <a:r>
              <a:rPr dirty="0" sz="3200" spc="-90" b="1">
                <a:latin typeface="Arial"/>
                <a:cs typeface="Arial"/>
              </a:rPr>
              <a:t>either</a:t>
            </a:r>
            <a:r>
              <a:rPr dirty="0" sz="3200" spc="-185" b="1">
                <a:latin typeface="Arial"/>
                <a:cs typeface="Arial"/>
              </a:rPr>
              <a:t> </a:t>
            </a:r>
            <a:r>
              <a:rPr dirty="0" sz="3200"/>
              <a:t>E</a:t>
            </a:r>
            <a:r>
              <a:rPr dirty="0" sz="3200" spc="-180"/>
              <a:t> </a:t>
            </a:r>
            <a:r>
              <a:rPr dirty="0" sz="3200" spc="-55"/>
              <a:t>or</a:t>
            </a:r>
            <a:r>
              <a:rPr dirty="0" sz="3200" spc="-190"/>
              <a:t> </a:t>
            </a:r>
            <a:r>
              <a:rPr dirty="0" sz="3200" spc="-50"/>
              <a:t>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Myth</a:t>
            </a:r>
            <a:r>
              <a:rPr dirty="0" spc="-195"/>
              <a:t> </a:t>
            </a:r>
            <a:r>
              <a:rPr dirty="0" spc="-55"/>
              <a:t>3:</a:t>
            </a:r>
            <a:r>
              <a:rPr dirty="0" spc="-195"/>
              <a:t> </a:t>
            </a:r>
            <a:r>
              <a:rPr dirty="0" spc="-95"/>
              <a:t>individual</a:t>
            </a:r>
            <a:r>
              <a:rPr dirty="0" spc="-195"/>
              <a:t> </a:t>
            </a:r>
            <a:r>
              <a:rPr dirty="0" spc="-95"/>
              <a:t>letters</a:t>
            </a:r>
            <a:r>
              <a:rPr dirty="0" spc="-190"/>
              <a:t> </a:t>
            </a:r>
            <a:r>
              <a:rPr dirty="0" spc="-50"/>
              <a:t>in</a:t>
            </a:r>
            <a:r>
              <a:rPr dirty="0" spc="-185"/>
              <a:t> </a:t>
            </a:r>
            <a:r>
              <a:rPr dirty="0" spc="-90" b="1">
                <a:latin typeface="Arial"/>
                <a:cs typeface="Arial"/>
              </a:rPr>
              <a:t>either</a:t>
            </a:r>
            <a:r>
              <a:rPr dirty="0" spc="-195" b="1">
                <a:latin typeface="Arial"/>
                <a:cs typeface="Arial"/>
              </a:rPr>
              <a:t> </a:t>
            </a:r>
            <a:r>
              <a:rPr dirty="0"/>
              <a:t>E</a:t>
            </a:r>
            <a:r>
              <a:rPr dirty="0" spc="-190"/>
              <a:t> </a:t>
            </a:r>
            <a:r>
              <a:rPr dirty="0" spc="-60"/>
              <a:t>or</a:t>
            </a:r>
            <a:r>
              <a:rPr dirty="0" spc="-190"/>
              <a:t> </a:t>
            </a:r>
            <a:r>
              <a:rPr dirty="0" spc="-50"/>
              <a:t>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524000"/>
            <a:ext cx="8229600" cy="44384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695880" y="2685795"/>
            <a:ext cx="345249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45235" indent="-269875">
              <a:lnSpc>
                <a:spcPct val="100000"/>
              </a:lnSpc>
              <a:spcBef>
                <a:spcPts val="100"/>
              </a:spcBef>
              <a:buSzPct val="96428"/>
              <a:buFont typeface="Segoe UI Symbol"/>
              <a:buChar char="✓"/>
              <a:tabLst>
                <a:tab pos="1245235" algn="l"/>
              </a:tabLst>
            </a:pP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28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3470"/>
                </a:solidFill>
                <a:latin typeface="Arial"/>
                <a:cs typeface="Arial"/>
              </a:rPr>
              <a:t>2: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see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bigger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picture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8520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How</a:t>
            </a:r>
            <a:r>
              <a:rPr dirty="0" spc="-185"/>
              <a:t> </a:t>
            </a:r>
            <a:r>
              <a:rPr dirty="0" spc="-85" b="1">
                <a:latin typeface="Arial"/>
                <a:cs typeface="Arial"/>
              </a:rPr>
              <a:t>else</a:t>
            </a:r>
            <a:r>
              <a:rPr dirty="0" spc="-180" b="1">
                <a:latin typeface="Arial"/>
                <a:cs typeface="Arial"/>
              </a:rPr>
              <a:t> </a:t>
            </a:r>
            <a:r>
              <a:rPr dirty="0" spc="-85"/>
              <a:t>does</a:t>
            </a:r>
            <a:r>
              <a:rPr dirty="0" spc="-180"/>
              <a:t> </a:t>
            </a:r>
            <a:r>
              <a:rPr dirty="0" spc="-85"/>
              <a:t>this</a:t>
            </a:r>
            <a:r>
              <a:rPr dirty="0" spc="-180"/>
              <a:t> </a:t>
            </a:r>
            <a:r>
              <a:rPr dirty="0" spc="-75"/>
              <a:t>help?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084512" y="2685795"/>
            <a:ext cx="297497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9144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28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3470"/>
                </a:solidFill>
                <a:latin typeface="Arial"/>
                <a:cs typeface="Arial"/>
              </a:rPr>
              <a:t>3: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avoid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getting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stuck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5"/>
              <a:t>Interesting</a:t>
            </a:r>
            <a:r>
              <a:rPr dirty="0" sz="3200" spc="-170"/>
              <a:t> </a:t>
            </a:r>
            <a:r>
              <a:rPr dirty="0" sz="3200" spc="-114"/>
              <a:t>(non-</a:t>
            </a:r>
            <a:r>
              <a:rPr dirty="0" sz="3200" spc="-95"/>
              <a:t>CS)</a:t>
            </a:r>
            <a:r>
              <a:rPr dirty="0" sz="3200" spc="-165"/>
              <a:t> </a:t>
            </a:r>
            <a:r>
              <a:rPr dirty="0" sz="3200" spc="-90"/>
              <a:t>thing</a:t>
            </a:r>
            <a:r>
              <a:rPr dirty="0" sz="3200" spc="-170"/>
              <a:t> </a:t>
            </a:r>
            <a:r>
              <a:rPr dirty="0" sz="3200" spc="-55"/>
              <a:t>to</a:t>
            </a:r>
            <a:r>
              <a:rPr dirty="0" sz="3200" spc="-170"/>
              <a:t> </a:t>
            </a:r>
            <a:r>
              <a:rPr dirty="0" sz="3200" spc="-85"/>
              <a:t>know</a:t>
            </a:r>
            <a:r>
              <a:rPr dirty="0" sz="3200" spc="-160"/>
              <a:t> </a:t>
            </a:r>
            <a:r>
              <a:rPr dirty="0" sz="3200" spc="-90"/>
              <a:t>about</a:t>
            </a:r>
            <a:r>
              <a:rPr dirty="0" sz="3200" spc="-165"/>
              <a:t> </a:t>
            </a:r>
            <a:r>
              <a:rPr dirty="0" sz="3200" spc="-25"/>
              <a:t>me</a:t>
            </a:r>
            <a:endParaRPr sz="3200"/>
          </a:p>
        </p:txBody>
      </p:sp>
      <p:sp>
        <p:nvSpPr>
          <p:cNvPr id="3" name="object 3" descr=""/>
          <p:cNvSpPr txBox="1"/>
          <p:nvPr/>
        </p:nvSpPr>
        <p:spPr>
          <a:xfrm>
            <a:off x="7446928" y="2342388"/>
            <a:ext cx="1465580" cy="131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921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my</a:t>
            </a:r>
            <a:r>
              <a:rPr dirty="0" sz="20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hobby: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marine aquaculture</a:t>
            </a:r>
            <a:endParaRPr sz="2000">
              <a:latin typeface="Arial"/>
              <a:cs typeface="Arial"/>
            </a:endParaRPr>
          </a:p>
          <a:p>
            <a:pPr algn="ctr" marL="204470" marR="240029">
              <a:lnSpc>
                <a:spcPts val="1420"/>
              </a:lnSpc>
              <a:spcBef>
                <a:spcPts val="165"/>
              </a:spcBef>
            </a:pP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(raising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coral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 spc="-50">
                <a:solidFill>
                  <a:srgbClr val="003470"/>
                </a:solidFill>
                <a:latin typeface="Arial"/>
                <a:cs typeface="Arial"/>
              </a:rPr>
              <a:t>&amp; </a:t>
            </a: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anemones)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388453" y="1724686"/>
            <a:ext cx="798830" cy="580390"/>
            <a:chOff x="7388453" y="1724686"/>
            <a:chExt cx="798830" cy="580390"/>
          </a:xfrm>
        </p:grpSpPr>
        <p:sp>
          <p:nvSpPr>
            <p:cNvPr id="5" name="object 5" descr=""/>
            <p:cNvSpPr/>
            <p:nvPr/>
          </p:nvSpPr>
          <p:spPr>
            <a:xfrm>
              <a:off x="7401666" y="1737898"/>
              <a:ext cx="772795" cy="553720"/>
            </a:xfrm>
            <a:custGeom>
              <a:avLst/>
              <a:gdLst/>
              <a:ahLst/>
              <a:cxnLst/>
              <a:rect l="l" t="t" r="r" b="b"/>
              <a:pathLst>
                <a:path w="772795" h="553719">
                  <a:moveTo>
                    <a:pt x="180168" y="0"/>
                  </a:moveTo>
                  <a:lnTo>
                    <a:pt x="0" y="139697"/>
                  </a:lnTo>
                  <a:lnTo>
                    <a:pt x="264459" y="151671"/>
                  </a:lnTo>
                  <a:lnTo>
                    <a:pt x="226894" y="84075"/>
                  </a:lnTo>
                  <a:lnTo>
                    <a:pt x="275073" y="84066"/>
                  </a:lnTo>
                  <a:lnTo>
                    <a:pt x="322190" y="88465"/>
                  </a:lnTo>
                  <a:lnTo>
                    <a:pt x="368030" y="97082"/>
                  </a:lnTo>
                  <a:lnTo>
                    <a:pt x="412379" y="109726"/>
                  </a:lnTo>
                  <a:lnTo>
                    <a:pt x="455021" y="126206"/>
                  </a:lnTo>
                  <a:lnTo>
                    <a:pt x="495741" y="146330"/>
                  </a:lnTo>
                  <a:lnTo>
                    <a:pt x="534326" y="169909"/>
                  </a:lnTo>
                  <a:lnTo>
                    <a:pt x="570559" y="196751"/>
                  </a:lnTo>
                  <a:lnTo>
                    <a:pt x="604227" y="226665"/>
                  </a:lnTo>
                  <a:lnTo>
                    <a:pt x="635114" y="259461"/>
                  </a:lnTo>
                  <a:lnTo>
                    <a:pt x="663006" y="294948"/>
                  </a:lnTo>
                  <a:lnTo>
                    <a:pt x="687687" y="332934"/>
                  </a:lnTo>
                  <a:lnTo>
                    <a:pt x="708944" y="373229"/>
                  </a:lnTo>
                  <a:lnTo>
                    <a:pt x="726560" y="415642"/>
                  </a:lnTo>
                  <a:lnTo>
                    <a:pt x="740322" y="459983"/>
                  </a:lnTo>
                  <a:lnTo>
                    <a:pt x="750014" y="506059"/>
                  </a:lnTo>
                  <a:lnTo>
                    <a:pt x="755422" y="553681"/>
                  </a:lnTo>
                  <a:lnTo>
                    <a:pt x="772308" y="552528"/>
                  </a:lnTo>
                  <a:lnTo>
                    <a:pt x="767065" y="505485"/>
                  </a:lnTo>
                  <a:lnTo>
                    <a:pt x="757778" y="459902"/>
                  </a:lnTo>
                  <a:lnTo>
                    <a:pt x="744641" y="415948"/>
                  </a:lnTo>
                  <a:lnTo>
                    <a:pt x="727850" y="373792"/>
                  </a:lnTo>
                  <a:lnTo>
                    <a:pt x="707597" y="333606"/>
                  </a:lnTo>
                  <a:lnTo>
                    <a:pt x="684078" y="295558"/>
                  </a:lnTo>
                  <a:lnTo>
                    <a:pt x="657486" y="259819"/>
                  </a:lnTo>
                  <a:lnTo>
                    <a:pt x="628017" y="226558"/>
                  </a:lnTo>
                  <a:lnTo>
                    <a:pt x="595863" y="195946"/>
                  </a:lnTo>
                  <a:lnTo>
                    <a:pt x="561219" y="168151"/>
                  </a:lnTo>
                  <a:lnTo>
                    <a:pt x="524281" y="143344"/>
                  </a:lnTo>
                  <a:lnTo>
                    <a:pt x="485240" y="121695"/>
                  </a:lnTo>
                  <a:lnTo>
                    <a:pt x="444293" y="103374"/>
                  </a:lnTo>
                  <a:lnTo>
                    <a:pt x="401634" y="88550"/>
                  </a:lnTo>
                  <a:lnTo>
                    <a:pt x="357455" y="77394"/>
                  </a:lnTo>
                  <a:lnTo>
                    <a:pt x="311953" y="70074"/>
                  </a:lnTo>
                  <a:lnTo>
                    <a:pt x="265321" y="66761"/>
                  </a:lnTo>
                  <a:lnTo>
                    <a:pt x="217752" y="67626"/>
                  </a:lnTo>
                  <a:lnTo>
                    <a:pt x="18016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401666" y="1737899"/>
              <a:ext cx="772795" cy="553720"/>
            </a:xfrm>
            <a:custGeom>
              <a:avLst/>
              <a:gdLst/>
              <a:ahLst/>
              <a:cxnLst/>
              <a:rect l="l" t="t" r="r" b="b"/>
              <a:pathLst>
                <a:path w="772795" h="553719">
                  <a:moveTo>
                    <a:pt x="772309" y="552527"/>
                  </a:moveTo>
                  <a:lnTo>
                    <a:pt x="767066" y="505485"/>
                  </a:lnTo>
                  <a:lnTo>
                    <a:pt x="757778" y="459901"/>
                  </a:lnTo>
                  <a:lnTo>
                    <a:pt x="744642" y="415947"/>
                  </a:lnTo>
                  <a:lnTo>
                    <a:pt x="727850" y="373792"/>
                  </a:lnTo>
                  <a:lnTo>
                    <a:pt x="707598" y="333606"/>
                  </a:lnTo>
                  <a:lnTo>
                    <a:pt x="684078" y="295558"/>
                  </a:lnTo>
                  <a:lnTo>
                    <a:pt x="657487" y="259819"/>
                  </a:lnTo>
                  <a:lnTo>
                    <a:pt x="628017" y="226558"/>
                  </a:lnTo>
                  <a:lnTo>
                    <a:pt x="595863" y="195945"/>
                  </a:lnTo>
                  <a:lnTo>
                    <a:pt x="561220" y="168151"/>
                  </a:lnTo>
                  <a:lnTo>
                    <a:pt x="524281" y="143344"/>
                  </a:lnTo>
                  <a:lnTo>
                    <a:pt x="485241" y="121695"/>
                  </a:lnTo>
                  <a:lnTo>
                    <a:pt x="444294" y="103374"/>
                  </a:lnTo>
                  <a:lnTo>
                    <a:pt x="401634" y="88550"/>
                  </a:lnTo>
                  <a:lnTo>
                    <a:pt x="357456" y="77394"/>
                  </a:lnTo>
                  <a:lnTo>
                    <a:pt x="311953" y="70074"/>
                  </a:lnTo>
                  <a:lnTo>
                    <a:pt x="265321" y="66762"/>
                  </a:lnTo>
                  <a:lnTo>
                    <a:pt x="217753" y="67626"/>
                  </a:lnTo>
                  <a:lnTo>
                    <a:pt x="180168" y="0"/>
                  </a:lnTo>
                  <a:lnTo>
                    <a:pt x="0" y="139697"/>
                  </a:lnTo>
                  <a:lnTo>
                    <a:pt x="264460" y="151670"/>
                  </a:lnTo>
                  <a:lnTo>
                    <a:pt x="226894" y="84075"/>
                  </a:lnTo>
                  <a:lnTo>
                    <a:pt x="275073" y="84066"/>
                  </a:lnTo>
                  <a:lnTo>
                    <a:pt x="322190" y="88465"/>
                  </a:lnTo>
                  <a:lnTo>
                    <a:pt x="368030" y="97082"/>
                  </a:lnTo>
                  <a:lnTo>
                    <a:pt x="412379" y="109726"/>
                  </a:lnTo>
                  <a:lnTo>
                    <a:pt x="455021" y="126206"/>
                  </a:lnTo>
                  <a:lnTo>
                    <a:pt x="495742" y="146330"/>
                  </a:lnTo>
                  <a:lnTo>
                    <a:pt x="534326" y="169909"/>
                  </a:lnTo>
                  <a:lnTo>
                    <a:pt x="570560" y="196751"/>
                  </a:lnTo>
                  <a:lnTo>
                    <a:pt x="604227" y="226665"/>
                  </a:lnTo>
                  <a:lnTo>
                    <a:pt x="635115" y="259461"/>
                  </a:lnTo>
                  <a:lnTo>
                    <a:pt x="663006" y="294947"/>
                  </a:lnTo>
                  <a:lnTo>
                    <a:pt x="687688" y="332934"/>
                  </a:lnTo>
                  <a:lnTo>
                    <a:pt x="708944" y="373229"/>
                  </a:lnTo>
                  <a:lnTo>
                    <a:pt x="726561" y="415642"/>
                  </a:lnTo>
                  <a:lnTo>
                    <a:pt x="740323" y="459982"/>
                  </a:lnTo>
                  <a:lnTo>
                    <a:pt x="750015" y="506059"/>
                  </a:lnTo>
                  <a:lnTo>
                    <a:pt x="755423" y="553681"/>
                  </a:lnTo>
                  <a:lnTo>
                    <a:pt x="772309" y="552527"/>
                  </a:lnTo>
                  <a:close/>
                </a:path>
              </a:pathLst>
            </a:custGeom>
            <a:ln w="26424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79616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Case</a:t>
            </a:r>
            <a:r>
              <a:rPr dirty="0" spc="-170"/>
              <a:t> </a:t>
            </a:r>
            <a:r>
              <a:rPr dirty="0" spc="-95"/>
              <a:t>Study:</a:t>
            </a:r>
            <a:r>
              <a:rPr dirty="0" spc="-160"/>
              <a:t> </a:t>
            </a:r>
            <a:r>
              <a:rPr dirty="0" spc="-95"/>
              <a:t>Computing</a:t>
            </a:r>
            <a:r>
              <a:rPr dirty="0" spc="-165"/>
              <a:t> </a:t>
            </a:r>
            <a:r>
              <a:rPr dirty="0" spc="-80"/>
              <a:t>for</a:t>
            </a:r>
            <a:r>
              <a:rPr dirty="0" spc="-160"/>
              <a:t> </a:t>
            </a:r>
            <a:r>
              <a:rPr dirty="0" spc="-95"/>
              <a:t>Mental</a:t>
            </a:r>
            <a:r>
              <a:rPr dirty="0" spc="-160"/>
              <a:t> </a:t>
            </a:r>
            <a:r>
              <a:rPr dirty="0" spc="-85"/>
              <a:t>Health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033" y="1618560"/>
            <a:ext cx="4461033" cy="523943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102586" y="6269228"/>
            <a:ext cx="3867785" cy="55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A.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 Metaxa-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Kakavouli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‘20,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J.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Chung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‘20,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I.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Raut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’17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MHC</a:t>
            </a:r>
            <a:endParaRPr sz="1200">
              <a:latin typeface="Arial"/>
              <a:cs typeface="Arial"/>
            </a:endParaRPr>
          </a:p>
          <a:p>
            <a:pPr marL="93980">
              <a:lnSpc>
                <a:spcPct val="100000"/>
              </a:lnSpc>
              <a:spcBef>
                <a:spcPts val="1270"/>
              </a:spcBef>
            </a:pP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Image</a:t>
            </a:r>
            <a:r>
              <a:rPr dirty="0" sz="1200" spc="-3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credit:</a:t>
            </a:r>
            <a:r>
              <a:rPr dirty="0" sz="1200" spc="-10">
                <a:solidFill>
                  <a:srgbClr val="D9D9D9"/>
                </a:solidFill>
                <a:latin typeface="Arial"/>
                <a:cs typeface="Arial"/>
              </a:rPr>
              <a:t> National</a:t>
            </a:r>
            <a:r>
              <a:rPr dirty="0" sz="1200" spc="-75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Alliance</a:t>
            </a:r>
            <a:r>
              <a:rPr dirty="0" sz="1200" spc="-2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for</a:t>
            </a:r>
            <a:r>
              <a:rPr dirty="0" sz="1200" spc="-2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Mental</a:t>
            </a:r>
            <a:r>
              <a:rPr dirty="0" sz="1200" spc="-15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Illness</a:t>
            </a:r>
            <a:r>
              <a:rPr dirty="0" sz="1200" spc="-15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D9D9D9"/>
                </a:solidFill>
                <a:latin typeface="Arial"/>
                <a:cs typeface="Arial"/>
              </a:rPr>
              <a:t>(NAMI)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218176" y="1466087"/>
            <a:ext cx="3682365" cy="4798060"/>
            <a:chOff x="5218176" y="1466087"/>
            <a:chExt cx="3682365" cy="479806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8176" y="1466087"/>
              <a:ext cx="3681983" cy="479755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257800" y="1505944"/>
              <a:ext cx="3550920" cy="4666615"/>
            </a:xfrm>
            <a:custGeom>
              <a:avLst/>
              <a:gdLst/>
              <a:ahLst/>
              <a:cxnLst/>
              <a:rect l="l" t="t" r="r" b="b"/>
              <a:pathLst>
                <a:path w="3550920" h="4666615">
                  <a:moveTo>
                    <a:pt x="3550578" y="0"/>
                  </a:moveTo>
                  <a:lnTo>
                    <a:pt x="0" y="0"/>
                  </a:lnTo>
                  <a:lnTo>
                    <a:pt x="0" y="4666255"/>
                  </a:lnTo>
                  <a:lnTo>
                    <a:pt x="3550578" y="4666255"/>
                  </a:lnTo>
                  <a:lnTo>
                    <a:pt x="35505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257800" y="1505944"/>
              <a:ext cx="3550920" cy="4666615"/>
            </a:xfrm>
            <a:custGeom>
              <a:avLst/>
              <a:gdLst/>
              <a:ahLst/>
              <a:cxnLst/>
              <a:rect l="l" t="t" r="r" b="b"/>
              <a:pathLst>
                <a:path w="3550920" h="4666615">
                  <a:moveTo>
                    <a:pt x="0" y="0"/>
                  </a:moveTo>
                  <a:lnTo>
                    <a:pt x="3550578" y="0"/>
                  </a:lnTo>
                  <a:lnTo>
                    <a:pt x="3550578" y="4666256"/>
                  </a:lnTo>
                  <a:lnTo>
                    <a:pt x="0" y="4666256"/>
                  </a:lnTo>
                  <a:lnTo>
                    <a:pt x="0" y="0"/>
                  </a:lnTo>
                  <a:close/>
                </a:path>
              </a:pathLst>
            </a:custGeom>
            <a:ln w="26425">
              <a:solidFill>
                <a:srgbClr val="1E497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4628" y="1676399"/>
              <a:ext cx="3416969" cy="4267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16" y="381000"/>
            <a:ext cx="3917012" cy="6123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9340" y="831595"/>
            <a:ext cx="412496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</a:rPr>
              <a:t>Out</a:t>
            </a:r>
            <a:r>
              <a:rPr dirty="0" sz="2400" spc="-4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of</a:t>
            </a:r>
            <a:r>
              <a:rPr dirty="0" sz="2400" spc="-40">
                <a:solidFill>
                  <a:srgbClr val="292934"/>
                </a:solidFill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100</a:t>
            </a:r>
            <a:r>
              <a:rPr dirty="0" sz="2400" spc="-3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mental</a:t>
            </a:r>
            <a:r>
              <a:rPr dirty="0" sz="2400" spc="-4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healthcare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292934"/>
                </a:solidFill>
              </a:rPr>
              <a:t>providers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in</a:t>
            </a:r>
            <a:r>
              <a:rPr dirty="0" sz="2400" spc="-5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the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 spc="-25">
                <a:solidFill>
                  <a:srgbClr val="292934"/>
                </a:solidFill>
              </a:rPr>
              <a:t>US…</a:t>
            </a:r>
            <a:endParaRPr sz="2400"/>
          </a:p>
        </p:txBody>
      </p:sp>
      <p:sp>
        <p:nvSpPr>
          <p:cNvPr id="4" name="object 4" descr=""/>
          <p:cNvSpPr txBox="1"/>
          <p:nvPr/>
        </p:nvSpPr>
        <p:spPr>
          <a:xfrm>
            <a:off x="996979" y="6244844"/>
            <a:ext cx="3126105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7500"/>
              </a:lnSpc>
              <a:spcBef>
                <a:spcPts val="135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US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Bureau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Labor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Statistics,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2015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Occupational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Employment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available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at: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www.bls.gov/oes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94" y="381000"/>
            <a:ext cx="3922604" cy="6123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9340" y="831595"/>
            <a:ext cx="412496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</a:rPr>
              <a:t>Out</a:t>
            </a:r>
            <a:r>
              <a:rPr dirty="0" sz="2400" spc="-4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of</a:t>
            </a:r>
            <a:r>
              <a:rPr dirty="0" sz="2400" spc="-40">
                <a:solidFill>
                  <a:srgbClr val="292934"/>
                </a:solidFill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100</a:t>
            </a:r>
            <a:r>
              <a:rPr dirty="0" sz="2400" spc="-3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mental</a:t>
            </a:r>
            <a:r>
              <a:rPr dirty="0" sz="2400" spc="-4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healthcare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292934"/>
                </a:solidFill>
              </a:rPr>
              <a:t>providers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in</a:t>
            </a:r>
            <a:r>
              <a:rPr dirty="0" sz="2400" spc="-5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the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 spc="-25">
                <a:solidFill>
                  <a:srgbClr val="292934"/>
                </a:solidFill>
              </a:rPr>
              <a:t>US…</a:t>
            </a:r>
            <a:endParaRPr sz="2400"/>
          </a:p>
        </p:txBody>
      </p:sp>
      <p:sp>
        <p:nvSpPr>
          <p:cNvPr id="4" name="object 4" descr=""/>
          <p:cNvSpPr txBox="1"/>
          <p:nvPr/>
        </p:nvSpPr>
        <p:spPr>
          <a:xfrm>
            <a:off x="996979" y="6244844"/>
            <a:ext cx="3126105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7500"/>
              </a:lnSpc>
              <a:spcBef>
                <a:spcPts val="135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US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Bureau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Labor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Statistics,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2015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Occupational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Employment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available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at: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www.bls.gov/oes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5214" y="5513702"/>
            <a:ext cx="2188067" cy="64463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37" y="381000"/>
            <a:ext cx="3921666" cy="6123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9340" y="831595"/>
            <a:ext cx="412496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</a:rPr>
              <a:t>Out</a:t>
            </a:r>
            <a:r>
              <a:rPr dirty="0" sz="2400" spc="-4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of</a:t>
            </a:r>
            <a:r>
              <a:rPr dirty="0" sz="2400" spc="-40">
                <a:solidFill>
                  <a:srgbClr val="292934"/>
                </a:solidFill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100</a:t>
            </a:r>
            <a:r>
              <a:rPr dirty="0" sz="2400" spc="-3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mental</a:t>
            </a:r>
            <a:r>
              <a:rPr dirty="0" sz="2400" spc="-4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healthcare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292934"/>
                </a:solidFill>
              </a:rPr>
              <a:t>providers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in</a:t>
            </a:r>
            <a:r>
              <a:rPr dirty="0" sz="2400" spc="-5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the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 spc="-25">
                <a:solidFill>
                  <a:srgbClr val="292934"/>
                </a:solidFill>
              </a:rPr>
              <a:t>US…</a:t>
            </a:r>
            <a:endParaRPr sz="2400"/>
          </a:p>
        </p:txBody>
      </p:sp>
      <p:sp>
        <p:nvSpPr>
          <p:cNvPr id="4" name="object 4" descr=""/>
          <p:cNvSpPr txBox="1"/>
          <p:nvPr/>
        </p:nvSpPr>
        <p:spPr>
          <a:xfrm>
            <a:off x="996979" y="6244844"/>
            <a:ext cx="3126105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7500"/>
              </a:lnSpc>
              <a:spcBef>
                <a:spcPts val="135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US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Bureau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Labor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Statistics,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2015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Occupational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Employment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available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at: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www.bls.gov/oes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404556" y="4501824"/>
            <a:ext cx="3482340" cy="1809114"/>
            <a:chOff x="5404556" y="4501824"/>
            <a:chExt cx="3482340" cy="1809114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4556" y="4501824"/>
              <a:ext cx="2779271" cy="18085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5810" y="4879948"/>
              <a:ext cx="2770677" cy="326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37" y="381000"/>
            <a:ext cx="3921666" cy="6123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9340" y="831595"/>
            <a:ext cx="412496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</a:rPr>
              <a:t>Out</a:t>
            </a:r>
            <a:r>
              <a:rPr dirty="0" sz="2400" spc="-4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of</a:t>
            </a:r>
            <a:r>
              <a:rPr dirty="0" sz="2400" spc="-40">
                <a:solidFill>
                  <a:srgbClr val="292934"/>
                </a:solidFill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100</a:t>
            </a:r>
            <a:r>
              <a:rPr dirty="0" sz="2400" spc="-3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mental</a:t>
            </a:r>
            <a:r>
              <a:rPr dirty="0" sz="2400" spc="-4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healthcare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292934"/>
                </a:solidFill>
              </a:rPr>
              <a:t>providers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in</a:t>
            </a:r>
            <a:r>
              <a:rPr dirty="0" sz="2400" spc="-5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the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 spc="-25">
                <a:solidFill>
                  <a:srgbClr val="292934"/>
                </a:solidFill>
              </a:rPr>
              <a:t>US…</a:t>
            </a:r>
            <a:endParaRPr sz="2400"/>
          </a:p>
        </p:txBody>
      </p:sp>
      <p:sp>
        <p:nvSpPr>
          <p:cNvPr id="4" name="object 4" descr=""/>
          <p:cNvSpPr txBox="1"/>
          <p:nvPr/>
        </p:nvSpPr>
        <p:spPr>
          <a:xfrm>
            <a:off x="996979" y="6244844"/>
            <a:ext cx="3126105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7500"/>
              </a:lnSpc>
              <a:spcBef>
                <a:spcPts val="135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US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Bureau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Labor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Statistics,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2015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Occupational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Employment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available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at: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www.bls.gov/oes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404556" y="3741374"/>
            <a:ext cx="3482340" cy="2569210"/>
            <a:chOff x="5404556" y="3741374"/>
            <a:chExt cx="3482340" cy="256921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4556" y="4501822"/>
              <a:ext cx="2779271" cy="18085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5310" y="3741374"/>
              <a:ext cx="2640595" cy="6446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5810" y="4879946"/>
              <a:ext cx="2770677" cy="326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37" y="381000"/>
            <a:ext cx="3921666" cy="6123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9340" y="831595"/>
            <a:ext cx="412496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</a:rPr>
              <a:t>Out</a:t>
            </a:r>
            <a:r>
              <a:rPr dirty="0" sz="2400" spc="-4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of</a:t>
            </a:r>
            <a:r>
              <a:rPr dirty="0" sz="2400" spc="-40">
                <a:solidFill>
                  <a:srgbClr val="292934"/>
                </a:solidFill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100</a:t>
            </a:r>
            <a:r>
              <a:rPr dirty="0" sz="2400" spc="-3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mental</a:t>
            </a:r>
            <a:r>
              <a:rPr dirty="0" sz="2400" spc="-4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healthcare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292934"/>
                </a:solidFill>
              </a:rPr>
              <a:t>providers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in</a:t>
            </a:r>
            <a:r>
              <a:rPr dirty="0" sz="2400" spc="-5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the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 spc="-25">
                <a:solidFill>
                  <a:srgbClr val="292934"/>
                </a:solidFill>
              </a:rPr>
              <a:t>US…</a:t>
            </a:r>
            <a:endParaRPr sz="2400"/>
          </a:p>
        </p:txBody>
      </p:sp>
      <p:sp>
        <p:nvSpPr>
          <p:cNvPr id="4" name="object 4" descr=""/>
          <p:cNvSpPr txBox="1"/>
          <p:nvPr/>
        </p:nvSpPr>
        <p:spPr>
          <a:xfrm>
            <a:off x="996979" y="6244844"/>
            <a:ext cx="3126105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7500"/>
              </a:lnSpc>
              <a:spcBef>
                <a:spcPts val="135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US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Bureau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Labor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Statistics,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2015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Occupational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Employment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available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at: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www.bls.gov/oes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404557" y="2807323"/>
            <a:ext cx="3482340" cy="3503295"/>
            <a:chOff x="5404557" y="2807323"/>
            <a:chExt cx="3482340" cy="350329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4557" y="4501822"/>
              <a:ext cx="2779271" cy="18085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5311" y="3741374"/>
              <a:ext cx="2640595" cy="6446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5410" y="2807323"/>
              <a:ext cx="1983119" cy="6385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5811" y="4879945"/>
              <a:ext cx="2770677" cy="326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37" y="381000"/>
            <a:ext cx="3921667" cy="6123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9340" y="831595"/>
            <a:ext cx="412496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</a:rPr>
              <a:t>Out</a:t>
            </a:r>
            <a:r>
              <a:rPr dirty="0" sz="2400" spc="-4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of</a:t>
            </a:r>
            <a:r>
              <a:rPr dirty="0" sz="2400" spc="-40">
                <a:solidFill>
                  <a:srgbClr val="292934"/>
                </a:solidFill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100</a:t>
            </a:r>
            <a:r>
              <a:rPr dirty="0" sz="2400" spc="-3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mental</a:t>
            </a:r>
            <a:r>
              <a:rPr dirty="0" sz="2400" spc="-4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healthcare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292934"/>
                </a:solidFill>
              </a:rPr>
              <a:t>providers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in</a:t>
            </a:r>
            <a:r>
              <a:rPr dirty="0" sz="2400" spc="-5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the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 spc="-25">
                <a:solidFill>
                  <a:srgbClr val="292934"/>
                </a:solidFill>
              </a:rPr>
              <a:t>US…</a:t>
            </a:r>
            <a:endParaRPr sz="2400"/>
          </a:p>
        </p:txBody>
      </p:sp>
      <p:sp>
        <p:nvSpPr>
          <p:cNvPr id="4" name="object 4" descr=""/>
          <p:cNvSpPr txBox="1"/>
          <p:nvPr/>
        </p:nvSpPr>
        <p:spPr>
          <a:xfrm>
            <a:off x="996979" y="6244844"/>
            <a:ext cx="3126105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7500"/>
              </a:lnSpc>
              <a:spcBef>
                <a:spcPts val="135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US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Bureau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Labor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Statistics,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2015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Occupational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Employment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available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at: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www.bls.gov/oes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404557" y="1885956"/>
            <a:ext cx="3482340" cy="4424680"/>
            <a:chOff x="5404557" y="1885956"/>
            <a:chExt cx="3482340" cy="442468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4557" y="4501823"/>
              <a:ext cx="2779271" cy="180854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5311" y="3741375"/>
              <a:ext cx="2640595" cy="6446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5410" y="2807324"/>
              <a:ext cx="1983119" cy="6385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75214" y="1885956"/>
              <a:ext cx="2309964" cy="6463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15811" y="4879945"/>
              <a:ext cx="2770677" cy="326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9340" y="831595"/>
            <a:ext cx="412496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</a:rPr>
              <a:t>Out</a:t>
            </a:r>
            <a:r>
              <a:rPr dirty="0" sz="2400" spc="-4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of</a:t>
            </a:r>
            <a:r>
              <a:rPr dirty="0" sz="2400" spc="-40">
                <a:solidFill>
                  <a:srgbClr val="292934"/>
                </a:solidFill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100</a:t>
            </a:r>
            <a:r>
              <a:rPr dirty="0" sz="2400" spc="-3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mental</a:t>
            </a:r>
            <a:r>
              <a:rPr dirty="0" sz="2400" spc="-4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healthcare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292934"/>
                </a:solidFill>
              </a:rPr>
              <a:t>providers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in</a:t>
            </a:r>
            <a:r>
              <a:rPr dirty="0" sz="2400" spc="-5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the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 spc="-25">
                <a:solidFill>
                  <a:srgbClr val="292934"/>
                </a:solidFill>
              </a:rPr>
              <a:t>US…</a:t>
            </a:r>
            <a:endParaRPr sz="2400"/>
          </a:p>
        </p:txBody>
      </p:sp>
      <p:grpSp>
        <p:nvGrpSpPr>
          <p:cNvPr id="3" name="object 3" descr=""/>
          <p:cNvGrpSpPr/>
          <p:nvPr/>
        </p:nvGrpSpPr>
        <p:grpSpPr>
          <a:xfrm>
            <a:off x="5404557" y="4501822"/>
            <a:ext cx="3482340" cy="1809114"/>
            <a:chOff x="5404557" y="4501822"/>
            <a:chExt cx="3482340" cy="180911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4557" y="4501822"/>
              <a:ext cx="2779271" cy="180854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5811" y="4879945"/>
              <a:ext cx="2770677" cy="326061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5312" y="3741375"/>
            <a:ext cx="2640595" cy="64463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75410" y="2807324"/>
            <a:ext cx="1983119" cy="63855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5214" y="1885956"/>
            <a:ext cx="2309964" cy="646344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501637" y="813799"/>
            <a:ext cx="4020820" cy="5242560"/>
            <a:chOff x="501637" y="813799"/>
            <a:chExt cx="4020820" cy="5242560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039" y="813799"/>
              <a:ext cx="3047999" cy="304799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970" y="3834293"/>
              <a:ext cx="1530629" cy="153062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0332" y="3839691"/>
              <a:ext cx="2172705" cy="83565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7671" y="4773419"/>
              <a:ext cx="2334713" cy="4081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25104" y="5308190"/>
              <a:ext cx="2218290" cy="74812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637" y="5433297"/>
              <a:ext cx="1570673" cy="594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1680" y="685800"/>
            <a:ext cx="4095439" cy="590333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01637" y="813799"/>
            <a:ext cx="4020820" cy="5242560"/>
            <a:chOff x="501637" y="813799"/>
            <a:chExt cx="4020820" cy="52425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039" y="813799"/>
              <a:ext cx="3047999" cy="304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70" y="3834293"/>
              <a:ext cx="1530629" cy="153062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0332" y="3839691"/>
              <a:ext cx="2172705" cy="83565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87671" y="4773419"/>
              <a:ext cx="2334713" cy="4081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5104" y="5308190"/>
              <a:ext cx="2218290" cy="7481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637" y="5433297"/>
              <a:ext cx="1570673" cy="594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037" y="381000"/>
            <a:ext cx="3921667" cy="61233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96979" y="6244844"/>
            <a:ext cx="3126105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7500"/>
              </a:lnSpc>
              <a:spcBef>
                <a:spcPts val="135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US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Bureau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Labor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Statistics,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2015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Occupational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Employment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available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at: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www.bls.gov/oes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1680" y="687753"/>
            <a:ext cx="4095439" cy="59033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1257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Way</a:t>
            </a:r>
            <a:r>
              <a:rPr dirty="0" spc="-185"/>
              <a:t> </a:t>
            </a:r>
            <a:r>
              <a:rPr dirty="0" spc="-95"/>
              <a:t>more</a:t>
            </a:r>
            <a:r>
              <a:rPr dirty="0" spc="-175"/>
              <a:t> </a:t>
            </a:r>
            <a:r>
              <a:rPr dirty="0" spc="-100"/>
              <a:t>interesting</a:t>
            </a:r>
            <a:r>
              <a:rPr dirty="0" spc="-170"/>
              <a:t> </a:t>
            </a:r>
            <a:r>
              <a:rPr dirty="0" spc="-55"/>
              <a:t>thing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54130" y="1161796"/>
            <a:ext cx="1158240" cy="669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255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Logan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(3.5</a:t>
            </a:r>
            <a:r>
              <a:rPr dirty="0" sz="14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years</a:t>
            </a:r>
            <a:r>
              <a:rPr dirty="0" sz="1400" spc="-20">
                <a:solidFill>
                  <a:srgbClr val="003470"/>
                </a:solidFill>
                <a:latin typeface="Arial"/>
                <a:cs typeface="Arial"/>
              </a:rPr>
              <a:t> old)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036517" y="1242262"/>
            <a:ext cx="881380" cy="644525"/>
            <a:chOff x="2036517" y="1242262"/>
            <a:chExt cx="881380" cy="644525"/>
          </a:xfrm>
        </p:grpSpPr>
        <p:sp>
          <p:nvSpPr>
            <p:cNvPr id="5" name="object 5" descr=""/>
            <p:cNvSpPr/>
            <p:nvPr/>
          </p:nvSpPr>
          <p:spPr>
            <a:xfrm>
              <a:off x="2049730" y="1255475"/>
              <a:ext cx="854710" cy="617855"/>
            </a:xfrm>
            <a:custGeom>
              <a:avLst/>
              <a:gdLst/>
              <a:ahLst/>
              <a:cxnLst/>
              <a:rect l="l" t="t" r="r" b="b"/>
              <a:pathLst>
                <a:path w="854710" h="617855">
                  <a:moveTo>
                    <a:pt x="261145" y="0"/>
                  </a:moveTo>
                  <a:lnTo>
                    <a:pt x="216387" y="3077"/>
                  </a:lnTo>
                  <a:lnTo>
                    <a:pt x="171784" y="10084"/>
                  </a:lnTo>
                  <a:lnTo>
                    <a:pt x="127591" y="21083"/>
                  </a:lnTo>
                  <a:lnTo>
                    <a:pt x="84060" y="36132"/>
                  </a:lnTo>
                  <a:lnTo>
                    <a:pt x="41445" y="55292"/>
                  </a:lnTo>
                  <a:lnTo>
                    <a:pt x="0" y="78621"/>
                  </a:lnTo>
                  <a:lnTo>
                    <a:pt x="8891" y="93023"/>
                  </a:lnTo>
                  <a:lnTo>
                    <a:pt x="39151" y="75570"/>
                  </a:lnTo>
                  <a:lnTo>
                    <a:pt x="70503" y="60279"/>
                  </a:lnTo>
                  <a:lnTo>
                    <a:pt x="136020" y="36392"/>
                  </a:lnTo>
                  <a:lnTo>
                    <a:pt x="183365" y="25188"/>
                  </a:lnTo>
                  <a:lnTo>
                    <a:pt x="230687" y="18675"/>
                  </a:lnTo>
                  <a:lnTo>
                    <a:pt x="277727" y="16708"/>
                  </a:lnTo>
                  <a:lnTo>
                    <a:pt x="324222" y="19140"/>
                  </a:lnTo>
                  <a:lnTo>
                    <a:pt x="369911" y="25826"/>
                  </a:lnTo>
                  <a:lnTo>
                    <a:pt x="414532" y="36620"/>
                  </a:lnTo>
                  <a:lnTo>
                    <a:pt x="457823" y="51376"/>
                  </a:lnTo>
                  <a:lnTo>
                    <a:pt x="499524" y="69948"/>
                  </a:lnTo>
                  <a:lnTo>
                    <a:pt x="539373" y="92189"/>
                  </a:lnTo>
                  <a:lnTo>
                    <a:pt x="577108" y="117954"/>
                  </a:lnTo>
                  <a:lnTo>
                    <a:pt x="612467" y="147097"/>
                  </a:lnTo>
                  <a:lnTo>
                    <a:pt x="645190" y="179472"/>
                  </a:lnTo>
                  <a:lnTo>
                    <a:pt x="675014" y="214933"/>
                  </a:lnTo>
                  <a:lnTo>
                    <a:pt x="701678" y="253334"/>
                  </a:lnTo>
                  <a:lnTo>
                    <a:pt x="724921" y="294529"/>
                  </a:lnTo>
                  <a:lnTo>
                    <a:pt x="744481" y="338373"/>
                  </a:lnTo>
                  <a:lnTo>
                    <a:pt x="760096" y="384718"/>
                  </a:lnTo>
                  <a:lnTo>
                    <a:pt x="684051" y="370665"/>
                  </a:lnTo>
                  <a:lnTo>
                    <a:pt x="779721" y="617505"/>
                  </a:lnTo>
                  <a:lnTo>
                    <a:pt x="854682" y="402198"/>
                  </a:lnTo>
                  <a:lnTo>
                    <a:pt x="778601" y="388138"/>
                  </a:lnTo>
                  <a:lnTo>
                    <a:pt x="767334" y="351488"/>
                  </a:lnTo>
                  <a:lnTo>
                    <a:pt x="753454" y="315810"/>
                  </a:lnTo>
                  <a:lnTo>
                    <a:pt x="737021" y="281244"/>
                  </a:lnTo>
                  <a:lnTo>
                    <a:pt x="718097" y="247931"/>
                  </a:lnTo>
                  <a:lnTo>
                    <a:pt x="691246" y="208499"/>
                  </a:lnTo>
                  <a:lnTo>
                    <a:pt x="661509" y="172281"/>
                  </a:lnTo>
                  <a:lnTo>
                    <a:pt x="629138" y="139336"/>
                  </a:lnTo>
                  <a:lnTo>
                    <a:pt x="594388" y="109724"/>
                  </a:lnTo>
                  <a:lnTo>
                    <a:pt x="557512" y="83506"/>
                  </a:lnTo>
                  <a:lnTo>
                    <a:pt x="518764" y="60740"/>
                  </a:lnTo>
                  <a:lnTo>
                    <a:pt x="478396" y="41486"/>
                  </a:lnTo>
                  <a:lnTo>
                    <a:pt x="436663" y="25805"/>
                  </a:lnTo>
                  <a:lnTo>
                    <a:pt x="393818" y="13756"/>
                  </a:lnTo>
                  <a:lnTo>
                    <a:pt x="350114" y="5399"/>
                  </a:lnTo>
                  <a:lnTo>
                    <a:pt x="305805" y="794"/>
                  </a:lnTo>
                  <a:lnTo>
                    <a:pt x="261145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49730" y="1255475"/>
              <a:ext cx="854710" cy="617855"/>
            </a:xfrm>
            <a:custGeom>
              <a:avLst/>
              <a:gdLst/>
              <a:ahLst/>
              <a:cxnLst/>
              <a:rect l="l" t="t" r="r" b="b"/>
              <a:pathLst>
                <a:path w="854710" h="617855">
                  <a:moveTo>
                    <a:pt x="0" y="78621"/>
                  </a:moveTo>
                  <a:lnTo>
                    <a:pt x="41445" y="55292"/>
                  </a:lnTo>
                  <a:lnTo>
                    <a:pt x="84060" y="36132"/>
                  </a:lnTo>
                  <a:lnTo>
                    <a:pt x="127591" y="21083"/>
                  </a:lnTo>
                  <a:lnTo>
                    <a:pt x="171784" y="10084"/>
                  </a:lnTo>
                  <a:lnTo>
                    <a:pt x="216387" y="3077"/>
                  </a:lnTo>
                  <a:lnTo>
                    <a:pt x="261145" y="0"/>
                  </a:lnTo>
                  <a:lnTo>
                    <a:pt x="305805" y="794"/>
                  </a:lnTo>
                  <a:lnTo>
                    <a:pt x="350114" y="5399"/>
                  </a:lnTo>
                  <a:lnTo>
                    <a:pt x="393818" y="13756"/>
                  </a:lnTo>
                  <a:lnTo>
                    <a:pt x="436663" y="25805"/>
                  </a:lnTo>
                  <a:lnTo>
                    <a:pt x="478396" y="41486"/>
                  </a:lnTo>
                  <a:lnTo>
                    <a:pt x="518764" y="60740"/>
                  </a:lnTo>
                  <a:lnTo>
                    <a:pt x="557512" y="83506"/>
                  </a:lnTo>
                  <a:lnTo>
                    <a:pt x="594388" y="109724"/>
                  </a:lnTo>
                  <a:lnTo>
                    <a:pt x="629138" y="139336"/>
                  </a:lnTo>
                  <a:lnTo>
                    <a:pt x="661509" y="172281"/>
                  </a:lnTo>
                  <a:lnTo>
                    <a:pt x="691246" y="208499"/>
                  </a:lnTo>
                  <a:lnTo>
                    <a:pt x="718097" y="247931"/>
                  </a:lnTo>
                  <a:lnTo>
                    <a:pt x="737021" y="281244"/>
                  </a:lnTo>
                  <a:lnTo>
                    <a:pt x="753454" y="315810"/>
                  </a:lnTo>
                  <a:lnTo>
                    <a:pt x="767334" y="351489"/>
                  </a:lnTo>
                  <a:lnTo>
                    <a:pt x="778601" y="388138"/>
                  </a:lnTo>
                  <a:lnTo>
                    <a:pt x="854682" y="402198"/>
                  </a:lnTo>
                  <a:lnTo>
                    <a:pt x="779721" y="617505"/>
                  </a:lnTo>
                  <a:lnTo>
                    <a:pt x="684051" y="370665"/>
                  </a:lnTo>
                  <a:lnTo>
                    <a:pt x="760096" y="384718"/>
                  </a:lnTo>
                  <a:lnTo>
                    <a:pt x="744481" y="338373"/>
                  </a:lnTo>
                  <a:lnTo>
                    <a:pt x="724921" y="294530"/>
                  </a:lnTo>
                  <a:lnTo>
                    <a:pt x="701679" y="253335"/>
                  </a:lnTo>
                  <a:lnTo>
                    <a:pt x="675014" y="214934"/>
                  </a:lnTo>
                  <a:lnTo>
                    <a:pt x="645190" y="179473"/>
                  </a:lnTo>
                  <a:lnTo>
                    <a:pt x="612468" y="147098"/>
                  </a:lnTo>
                  <a:lnTo>
                    <a:pt x="577108" y="117954"/>
                  </a:lnTo>
                  <a:lnTo>
                    <a:pt x="539373" y="92189"/>
                  </a:lnTo>
                  <a:lnTo>
                    <a:pt x="499525" y="69948"/>
                  </a:lnTo>
                  <a:lnTo>
                    <a:pt x="457824" y="51376"/>
                  </a:lnTo>
                  <a:lnTo>
                    <a:pt x="414532" y="36620"/>
                  </a:lnTo>
                  <a:lnTo>
                    <a:pt x="369911" y="25826"/>
                  </a:lnTo>
                  <a:lnTo>
                    <a:pt x="324222" y="19140"/>
                  </a:lnTo>
                  <a:lnTo>
                    <a:pt x="277727" y="16708"/>
                  </a:lnTo>
                  <a:lnTo>
                    <a:pt x="230688" y="18675"/>
                  </a:lnTo>
                  <a:lnTo>
                    <a:pt x="183365" y="25188"/>
                  </a:lnTo>
                  <a:lnTo>
                    <a:pt x="136020" y="36392"/>
                  </a:lnTo>
                  <a:lnTo>
                    <a:pt x="70503" y="60279"/>
                  </a:lnTo>
                  <a:lnTo>
                    <a:pt x="8890" y="93023"/>
                  </a:lnTo>
                  <a:lnTo>
                    <a:pt x="0" y="78621"/>
                  </a:lnTo>
                  <a:close/>
                </a:path>
              </a:pathLst>
            </a:custGeom>
            <a:ln w="26424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8425344" y="1506143"/>
            <a:ext cx="394970" cy="917575"/>
            <a:chOff x="8425344" y="1506143"/>
            <a:chExt cx="394970" cy="917575"/>
          </a:xfrm>
        </p:grpSpPr>
        <p:sp>
          <p:nvSpPr>
            <p:cNvPr id="8" name="object 8" descr=""/>
            <p:cNvSpPr/>
            <p:nvPr/>
          </p:nvSpPr>
          <p:spPr>
            <a:xfrm>
              <a:off x="8438557" y="1519355"/>
              <a:ext cx="368935" cy="890905"/>
            </a:xfrm>
            <a:custGeom>
              <a:avLst/>
              <a:gdLst/>
              <a:ahLst/>
              <a:cxnLst/>
              <a:rect l="l" t="t" r="r" b="b"/>
              <a:pathLst>
                <a:path w="368934" h="890905">
                  <a:moveTo>
                    <a:pt x="181268" y="0"/>
                  </a:moveTo>
                  <a:lnTo>
                    <a:pt x="170399" y="12975"/>
                  </a:lnTo>
                  <a:lnTo>
                    <a:pt x="180588" y="21682"/>
                  </a:lnTo>
                  <a:lnTo>
                    <a:pt x="190538" y="30656"/>
                  </a:lnTo>
                  <a:lnTo>
                    <a:pt x="241873" y="85880"/>
                  </a:lnTo>
                  <a:lnTo>
                    <a:pt x="269895" y="124567"/>
                  </a:lnTo>
                  <a:lnTo>
                    <a:pt x="293773" y="165143"/>
                  </a:lnTo>
                  <a:lnTo>
                    <a:pt x="313513" y="207309"/>
                  </a:lnTo>
                  <a:lnTo>
                    <a:pt x="329121" y="250767"/>
                  </a:lnTo>
                  <a:lnTo>
                    <a:pt x="340601" y="295216"/>
                  </a:lnTo>
                  <a:lnTo>
                    <a:pt x="347961" y="340358"/>
                  </a:lnTo>
                  <a:lnTo>
                    <a:pt x="351205" y="385892"/>
                  </a:lnTo>
                  <a:lnTo>
                    <a:pt x="350340" y="431519"/>
                  </a:lnTo>
                  <a:lnTo>
                    <a:pt x="345370" y="476940"/>
                  </a:lnTo>
                  <a:lnTo>
                    <a:pt x="336302" y="521855"/>
                  </a:lnTo>
                  <a:lnTo>
                    <a:pt x="323141" y="565965"/>
                  </a:lnTo>
                  <a:lnTo>
                    <a:pt x="305893" y="608971"/>
                  </a:lnTo>
                  <a:lnTo>
                    <a:pt x="284564" y="650572"/>
                  </a:lnTo>
                  <a:lnTo>
                    <a:pt x="259160" y="690470"/>
                  </a:lnTo>
                  <a:lnTo>
                    <a:pt x="229685" y="728365"/>
                  </a:lnTo>
                  <a:lnTo>
                    <a:pt x="196146" y="763958"/>
                  </a:lnTo>
                  <a:lnTo>
                    <a:pt x="172749" y="690250"/>
                  </a:lnTo>
                  <a:lnTo>
                    <a:pt x="0" y="890850"/>
                  </a:lnTo>
                  <a:lnTo>
                    <a:pt x="225247" y="855638"/>
                  </a:lnTo>
                  <a:lnTo>
                    <a:pt x="201839" y="781894"/>
                  </a:lnTo>
                  <a:lnTo>
                    <a:pt x="213363" y="770784"/>
                  </a:lnTo>
                  <a:lnTo>
                    <a:pt x="245823" y="735437"/>
                  </a:lnTo>
                  <a:lnTo>
                    <a:pt x="274815" y="697507"/>
                  </a:lnTo>
                  <a:lnTo>
                    <a:pt x="299852" y="657848"/>
                  </a:lnTo>
                  <a:lnTo>
                    <a:pt x="320958" y="616719"/>
                  </a:lnTo>
                  <a:lnTo>
                    <a:pt x="338155" y="574380"/>
                  </a:lnTo>
                  <a:lnTo>
                    <a:pt x="351466" y="531091"/>
                  </a:lnTo>
                  <a:lnTo>
                    <a:pt x="360914" y="487112"/>
                  </a:lnTo>
                  <a:lnTo>
                    <a:pt x="366522" y="442701"/>
                  </a:lnTo>
                  <a:lnTo>
                    <a:pt x="368312" y="398120"/>
                  </a:lnTo>
                  <a:lnTo>
                    <a:pt x="366308" y="353626"/>
                  </a:lnTo>
                  <a:lnTo>
                    <a:pt x="360532" y="309481"/>
                  </a:lnTo>
                  <a:lnTo>
                    <a:pt x="351006" y="265943"/>
                  </a:lnTo>
                  <a:lnTo>
                    <a:pt x="337755" y="223272"/>
                  </a:lnTo>
                  <a:lnTo>
                    <a:pt x="320799" y="181729"/>
                  </a:lnTo>
                  <a:lnTo>
                    <a:pt x="300163" y="141571"/>
                  </a:lnTo>
                  <a:lnTo>
                    <a:pt x="275870" y="103060"/>
                  </a:lnTo>
                  <a:lnTo>
                    <a:pt x="247940" y="66455"/>
                  </a:lnTo>
                  <a:lnTo>
                    <a:pt x="216399" y="32015"/>
                  </a:lnTo>
                  <a:lnTo>
                    <a:pt x="18126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438557" y="1519356"/>
              <a:ext cx="368935" cy="890905"/>
            </a:xfrm>
            <a:custGeom>
              <a:avLst/>
              <a:gdLst/>
              <a:ahLst/>
              <a:cxnLst/>
              <a:rect l="l" t="t" r="r" b="b"/>
              <a:pathLst>
                <a:path w="368934" h="890905">
                  <a:moveTo>
                    <a:pt x="181268" y="0"/>
                  </a:moveTo>
                  <a:lnTo>
                    <a:pt x="216399" y="32014"/>
                  </a:lnTo>
                  <a:lnTo>
                    <a:pt x="247940" y="66454"/>
                  </a:lnTo>
                  <a:lnTo>
                    <a:pt x="275869" y="103060"/>
                  </a:lnTo>
                  <a:lnTo>
                    <a:pt x="300163" y="141571"/>
                  </a:lnTo>
                  <a:lnTo>
                    <a:pt x="320799" y="181728"/>
                  </a:lnTo>
                  <a:lnTo>
                    <a:pt x="337754" y="223272"/>
                  </a:lnTo>
                  <a:lnTo>
                    <a:pt x="351006" y="265942"/>
                  </a:lnTo>
                  <a:lnTo>
                    <a:pt x="360531" y="309480"/>
                  </a:lnTo>
                  <a:lnTo>
                    <a:pt x="366307" y="353626"/>
                  </a:lnTo>
                  <a:lnTo>
                    <a:pt x="368312" y="398119"/>
                  </a:lnTo>
                  <a:lnTo>
                    <a:pt x="366521" y="442701"/>
                  </a:lnTo>
                  <a:lnTo>
                    <a:pt x="360914" y="487111"/>
                  </a:lnTo>
                  <a:lnTo>
                    <a:pt x="351465" y="531090"/>
                  </a:lnTo>
                  <a:lnTo>
                    <a:pt x="338154" y="574379"/>
                  </a:lnTo>
                  <a:lnTo>
                    <a:pt x="320957" y="616718"/>
                  </a:lnTo>
                  <a:lnTo>
                    <a:pt x="299852" y="657847"/>
                  </a:lnTo>
                  <a:lnTo>
                    <a:pt x="274814" y="697506"/>
                  </a:lnTo>
                  <a:lnTo>
                    <a:pt x="245823" y="735436"/>
                  </a:lnTo>
                  <a:lnTo>
                    <a:pt x="213362" y="770783"/>
                  </a:lnTo>
                  <a:lnTo>
                    <a:pt x="201839" y="781894"/>
                  </a:lnTo>
                  <a:lnTo>
                    <a:pt x="225246" y="855637"/>
                  </a:lnTo>
                  <a:lnTo>
                    <a:pt x="0" y="890850"/>
                  </a:lnTo>
                  <a:lnTo>
                    <a:pt x="172748" y="690249"/>
                  </a:lnTo>
                  <a:lnTo>
                    <a:pt x="196145" y="763958"/>
                  </a:lnTo>
                  <a:lnTo>
                    <a:pt x="229684" y="728365"/>
                  </a:lnTo>
                  <a:lnTo>
                    <a:pt x="259159" y="690470"/>
                  </a:lnTo>
                  <a:lnTo>
                    <a:pt x="284564" y="650572"/>
                  </a:lnTo>
                  <a:lnTo>
                    <a:pt x="305893" y="608971"/>
                  </a:lnTo>
                  <a:lnTo>
                    <a:pt x="323141" y="565965"/>
                  </a:lnTo>
                  <a:lnTo>
                    <a:pt x="336302" y="521855"/>
                  </a:lnTo>
                  <a:lnTo>
                    <a:pt x="345370" y="476939"/>
                  </a:lnTo>
                  <a:lnTo>
                    <a:pt x="350339" y="431518"/>
                  </a:lnTo>
                  <a:lnTo>
                    <a:pt x="351205" y="385891"/>
                  </a:lnTo>
                  <a:lnTo>
                    <a:pt x="347961" y="340357"/>
                  </a:lnTo>
                  <a:lnTo>
                    <a:pt x="340601" y="295216"/>
                  </a:lnTo>
                  <a:lnTo>
                    <a:pt x="329121" y="250766"/>
                  </a:lnTo>
                  <a:lnTo>
                    <a:pt x="313513" y="207309"/>
                  </a:lnTo>
                  <a:lnTo>
                    <a:pt x="293773" y="165142"/>
                  </a:lnTo>
                  <a:lnTo>
                    <a:pt x="269895" y="124566"/>
                  </a:lnTo>
                  <a:lnTo>
                    <a:pt x="241873" y="85879"/>
                  </a:lnTo>
                  <a:lnTo>
                    <a:pt x="209702" y="49383"/>
                  </a:lnTo>
                  <a:lnTo>
                    <a:pt x="180588" y="21682"/>
                  </a:lnTo>
                  <a:lnTo>
                    <a:pt x="170399" y="12975"/>
                  </a:lnTo>
                  <a:lnTo>
                    <a:pt x="181268" y="0"/>
                  </a:lnTo>
                  <a:close/>
                </a:path>
              </a:pathLst>
            </a:custGeom>
            <a:ln w="26424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623118" y="757427"/>
            <a:ext cx="2251710" cy="873125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algn="ctr" marL="40640" marR="33655">
              <a:lnSpc>
                <a:spcPts val="1580"/>
              </a:lnSpc>
              <a:spcBef>
                <a:spcPts val="235"/>
              </a:spcBef>
            </a:pP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“…I’ll</a:t>
            </a:r>
            <a:r>
              <a:rPr dirty="0" sz="14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probably</a:t>
            </a:r>
            <a:r>
              <a:rPr dirty="0" sz="14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come</a:t>
            </a:r>
            <a:r>
              <a:rPr dirty="0" sz="14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14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003470"/>
                </a:solidFill>
                <a:latin typeface="Arial"/>
                <a:cs typeface="Arial"/>
              </a:rPr>
              <a:t>visit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later</a:t>
            </a:r>
            <a:r>
              <a:rPr dirty="0" sz="1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14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3470"/>
                </a:solidFill>
                <a:latin typeface="Arial"/>
                <a:cs typeface="Arial"/>
              </a:rPr>
              <a:t>semester,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</a:pP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I</a:t>
            </a:r>
            <a:r>
              <a:rPr dirty="0" sz="14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14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lots</a:t>
            </a:r>
            <a:r>
              <a:rPr dirty="0" sz="14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03470"/>
                </a:solidFill>
                <a:latin typeface="Arial"/>
                <a:cs typeface="Arial"/>
              </a:rPr>
              <a:t>thoughts</a:t>
            </a:r>
            <a:r>
              <a:rPr dirty="0" sz="14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400" b="1">
                <a:solidFill>
                  <a:srgbClr val="003470"/>
                </a:solidFill>
                <a:latin typeface="Arial"/>
                <a:cs typeface="Arial"/>
              </a:rPr>
              <a:t>computer</a:t>
            </a:r>
            <a:r>
              <a:rPr dirty="0" sz="1400" spc="-6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3470"/>
                </a:solidFill>
                <a:latin typeface="Arial"/>
                <a:cs typeface="Arial"/>
              </a:rPr>
              <a:t>science</a:t>
            </a:r>
            <a:r>
              <a:rPr dirty="0" sz="1400" spc="-10">
                <a:solidFill>
                  <a:srgbClr val="003470"/>
                </a:solidFill>
                <a:latin typeface="Arial"/>
                <a:cs typeface="Arial"/>
              </a:rPr>
              <a:t>!”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9977" y="1982823"/>
            <a:ext cx="7484109" cy="4042410"/>
            <a:chOff x="829977" y="1982823"/>
            <a:chExt cx="7484109" cy="404241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1597" y="1992348"/>
              <a:ext cx="3622901" cy="402276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676834" y="1987585"/>
              <a:ext cx="3632835" cy="4032885"/>
            </a:xfrm>
            <a:custGeom>
              <a:avLst/>
              <a:gdLst/>
              <a:ahLst/>
              <a:cxnLst/>
              <a:rect l="l" t="t" r="r" b="b"/>
              <a:pathLst>
                <a:path w="3632834" h="4032885">
                  <a:moveTo>
                    <a:pt x="0" y="0"/>
                  </a:moveTo>
                  <a:lnTo>
                    <a:pt x="3632425" y="0"/>
                  </a:lnTo>
                  <a:lnTo>
                    <a:pt x="3632425" y="4032290"/>
                  </a:lnTo>
                  <a:lnTo>
                    <a:pt x="0" y="40322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9502" y="1993310"/>
              <a:ext cx="3840813" cy="4021802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834739" y="1988548"/>
              <a:ext cx="3850640" cy="4031615"/>
            </a:xfrm>
            <a:custGeom>
              <a:avLst/>
              <a:gdLst/>
              <a:ahLst/>
              <a:cxnLst/>
              <a:rect l="l" t="t" r="r" b="b"/>
              <a:pathLst>
                <a:path w="3850640" h="4031615">
                  <a:moveTo>
                    <a:pt x="0" y="0"/>
                  </a:moveTo>
                  <a:lnTo>
                    <a:pt x="3850338" y="0"/>
                  </a:lnTo>
                  <a:lnTo>
                    <a:pt x="3850338" y="4031328"/>
                  </a:lnTo>
                  <a:lnTo>
                    <a:pt x="0" y="403132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116" y="381000"/>
            <a:ext cx="3917012" cy="61233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96979" y="6244844"/>
            <a:ext cx="3126105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7500"/>
              </a:lnSpc>
              <a:spcBef>
                <a:spcPts val="135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US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Bureau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Labor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Statistics,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2015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Occupational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Employment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available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at: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www.bls.gov/oes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200398" y="687753"/>
            <a:ext cx="5607050" cy="5903595"/>
            <a:chOff x="3200398" y="687753"/>
            <a:chExt cx="5607050" cy="590359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398" y="3352800"/>
              <a:ext cx="685801" cy="6096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1680" y="687753"/>
              <a:ext cx="4095439" cy="59033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9340" y="831595"/>
            <a:ext cx="4124960" cy="7600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</a:rPr>
              <a:t>Out</a:t>
            </a:r>
            <a:r>
              <a:rPr dirty="0" sz="2400" spc="-4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of</a:t>
            </a:r>
            <a:r>
              <a:rPr dirty="0" sz="2400" spc="-40">
                <a:solidFill>
                  <a:srgbClr val="292934"/>
                </a:solidFill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100</a:t>
            </a:r>
            <a:r>
              <a:rPr dirty="0" sz="2400" spc="-3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mental</a:t>
            </a:r>
            <a:r>
              <a:rPr dirty="0" sz="2400" spc="-4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healthcare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400">
                <a:solidFill>
                  <a:srgbClr val="292934"/>
                </a:solidFill>
              </a:rPr>
              <a:t>providers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in</a:t>
            </a:r>
            <a:r>
              <a:rPr dirty="0" sz="2400" spc="-50">
                <a:solidFill>
                  <a:srgbClr val="292934"/>
                </a:solidFill>
              </a:rPr>
              <a:t> </a:t>
            </a:r>
            <a:r>
              <a:rPr dirty="0" sz="2400">
                <a:solidFill>
                  <a:srgbClr val="292934"/>
                </a:solidFill>
              </a:rPr>
              <a:t>the</a:t>
            </a:r>
            <a:r>
              <a:rPr dirty="0" sz="2400" spc="-55">
                <a:solidFill>
                  <a:srgbClr val="292934"/>
                </a:solidFill>
              </a:rPr>
              <a:t> </a:t>
            </a:r>
            <a:r>
              <a:rPr dirty="0" sz="2400" spc="-25">
                <a:solidFill>
                  <a:srgbClr val="292934"/>
                </a:solidFill>
              </a:rPr>
              <a:t>US…</a:t>
            </a:r>
            <a:endParaRPr sz="2400"/>
          </a:p>
        </p:txBody>
      </p:sp>
      <p:sp>
        <p:nvSpPr>
          <p:cNvPr id="3" name="object 3" descr=""/>
          <p:cNvSpPr txBox="1"/>
          <p:nvPr/>
        </p:nvSpPr>
        <p:spPr>
          <a:xfrm>
            <a:off x="1009679" y="6271980"/>
            <a:ext cx="3100705" cy="347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8260">
              <a:lnSpc>
                <a:spcPts val="1300"/>
              </a:lnSpc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US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Bureau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Labor</a:t>
            </a:r>
            <a:r>
              <a:rPr dirty="0" sz="12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Statistics,</a:t>
            </a:r>
            <a:endParaRPr sz="1200">
              <a:latin typeface="Arial"/>
              <a:cs typeface="Arial"/>
            </a:endParaRPr>
          </a:p>
          <a:p>
            <a:pPr>
              <a:lnSpc>
                <a:spcPts val="1415"/>
              </a:lnSpc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2015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Occupational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2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Employment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Statistics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73407" y="6601459"/>
            <a:ext cx="23729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Data</a:t>
            </a:r>
            <a:r>
              <a:rPr dirty="0" sz="12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available</a:t>
            </a:r>
            <a:r>
              <a:rPr dirty="0" sz="12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292934"/>
                </a:solidFill>
                <a:latin typeface="Arial"/>
                <a:cs typeface="Arial"/>
              </a:rPr>
              <a:t>at:</a:t>
            </a:r>
            <a:r>
              <a:rPr dirty="0" sz="12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u="sng" sz="12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www.bls.gov/oes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38037" y="381000"/>
            <a:ext cx="7647305" cy="6123940"/>
            <a:chOff x="238037" y="381000"/>
            <a:chExt cx="7647305" cy="612394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37" y="381000"/>
              <a:ext cx="3921667" cy="612331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27316" y="3331641"/>
              <a:ext cx="3481070" cy="3145790"/>
            </a:xfrm>
            <a:custGeom>
              <a:avLst/>
              <a:gdLst/>
              <a:ahLst/>
              <a:cxnLst/>
              <a:rect l="l" t="t" r="r" b="b"/>
              <a:pathLst>
                <a:path w="3481070" h="3145790">
                  <a:moveTo>
                    <a:pt x="3107677" y="0"/>
                  </a:moveTo>
                  <a:lnTo>
                    <a:pt x="0" y="0"/>
                  </a:lnTo>
                  <a:lnTo>
                    <a:pt x="0" y="2974149"/>
                  </a:lnTo>
                  <a:lnTo>
                    <a:pt x="3107677" y="2974149"/>
                  </a:lnTo>
                  <a:lnTo>
                    <a:pt x="3107677" y="0"/>
                  </a:lnTo>
                  <a:close/>
                </a:path>
                <a:path w="3481070" h="3145790">
                  <a:moveTo>
                    <a:pt x="3480612" y="658774"/>
                  </a:moveTo>
                  <a:lnTo>
                    <a:pt x="3158883" y="658774"/>
                  </a:lnTo>
                  <a:lnTo>
                    <a:pt x="3158883" y="3145358"/>
                  </a:lnTo>
                  <a:lnTo>
                    <a:pt x="3480612" y="3145358"/>
                  </a:lnTo>
                  <a:lnTo>
                    <a:pt x="3480612" y="658774"/>
                  </a:lnTo>
                  <a:close/>
                </a:path>
              </a:pathLst>
            </a:custGeom>
            <a:solidFill>
              <a:srgbClr val="FFFFFF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5213" y="1885957"/>
              <a:ext cx="2309964" cy="64634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040673" y="3142995"/>
            <a:ext cx="3292475" cy="216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7503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03470"/>
                </a:solidFill>
                <a:latin typeface="Arial"/>
                <a:cs typeface="Arial"/>
              </a:rPr>
              <a:t>Problem:</a:t>
            </a:r>
            <a:endParaRPr sz="2800">
              <a:latin typeface="Arial"/>
              <a:cs typeface="Arial"/>
            </a:endParaRPr>
          </a:p>
          <a:p>
            <a:pPr algn="ctr" marL="12065" marR="5080">
              <a:lnSpc>
                <a:spcPct val="100200"/>
              </a:lnSpc>
              <a:spcBef>
                <a:spcPts val="40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Social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work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doesn’t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approach</a:t>
            </a:r>
            <a:r>
              <a:rPr dirty="0" sz="28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mental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health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same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3470"/>
                </a:solidFill>
                <a:latin typeface="Arial"/>
                <a:cs typeface="Arial"/>
              </a:rPr>
              <a:t>way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psychiatry</a:t>
            </a:r>
            <a:r>
              <a:rPr dirty="0" sz="28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does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504940"/>
            <a:chOff x="0" y="0"/>
            <a:chExt cx="9144000" cy="65049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37" y="381000"/>
              <a:ext cx="3921667" cy="612331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27316" y="3331641"/>
              <a:ext cx="3481070" cy="3145790"/>
            </a:xfrm>
            <a:custGeom>
              <a:avLst/>
              <a:gdLst/>
              <a:ahLst/>
              <a:cxnLst/>
              <a:rect l="l" t="t" r="r" b="b"/>
              <a:pathLst>
                <a:path w="3481070" h="3145790">
                  <a:moveTo>
                    <a:pt x="3107677" y="0"/>
                  </a:moveTo>
                  <a:lnTo>
                    <a:pt x="0" y="0"/>
                  </a:lnTo>
                  <a:lnTo>
                    <a:pt x="0" y="2974149"/>
                  </a:lnTo>
                  <a:lnTo>
                    <a:pt x="3107677" y="2974149"/>
                  </a:lnTo>
                  <a:lnTo>
                    <a:pt x="3107677" y="0"/>
                  </a:lnTo>
                  <a:close/>
                </a:path>
                <a:path w="3481070" h="3145790">
                  <a:moveTo>
                    <a:pt x="3480612" y="658774"/>
                  </a:moveTo>
                  <a:lnTo>
                    <a:pt x="3158883" y="658774"/>
                  </a:lnTo>
                  <a:lnTo>
                    <a:pt x="3158883" y="3145358"/>
                  </a:lnTo>
                  <a:lnTo>
                    <a:pt x="3480612" y="3145358"/>
                  </a:lnTo>
                  <a:lnTo>
                    <a:pt x="3480612" y="658774"/>
                  </a:lnTo>
                  <a:close/>
                </a:path>
              </a:pathLst>
            </a:custGeom>
            <a:solidFill>
              <a:srgbClr val="FFFFFF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98340" y="423163"/>
            <a:ext cx="42297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Step</a:t>
            </a:r>
            <a:r>
              <a:rPr dirty="0" spc="-190"/>
              <a:t> </a:t>
            </a:r>
            <a:r>
              <a:rPr dirty="0" spc="-55"/>
              <a:t>1:</a:t>
            </a:r>
            <a:r>
              <a:rPr dirty="0" spc="-185"/>
              <a:t> </a:t>
            </a:r>
            <a:r>
              <a:rPr dirty="0" spc="-85"/>
              <a:t>data</a:t>
            </a:r>
            <a:r>
              <a:rPr dirty="0" spc="-185"/>
              <a:t> </a:t>
            </a:r>
            <a:r>
              <a:rPr dirty="0" spc="-95"/>
              <a:t>collection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294376" y="1027175"/>
            <a:ext cx="3051175" cy="5641975"/>
            <a:chOff x="5294376" y="1027175"/>
            <a:chExt cx="3051175" cy="564197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4376" y="1027175"/>
              <a:ext cx="3051048" cy="56418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1219200"/>
              <a:ext cx="2667000" cy="5257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Step</a:t>
            </a:r>
            <a:r>
              <a:rPr dirty="0" spc="-200"/>
              <a:t> </a:t>
            </a:r>
            <a:r>
              <a:rPr dirty="0" spc="-55"/>
              <a:t>2:</a:t>
            </a:r>
            <a:r>
              <a:rPr dirty="0" spc="-185"/>
              <a:t> </a:t>
            </a:r>
            <a:r>
              <a:rPr dirty="0" spc="-85"/>
              <a:t>data</a:t>
            </a:r>
            <a:r>
              <a:rPr dirty="0" spc="-185"/>
              <a:t> </a:t>
            </a:r>
            <a:r>
              <a:rPr dirty="0" spc="-90"/>
              <a:t>mining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4623"/>
            <a:ext cx="9144000" cy="532857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Step</a:t>
            </a:r>
            <a:r>
              <a:rPr dirty="0" spc="-200"/>
              <a:t> </a:t>
            </a:r>
            <a:r>
              <a:rPr dirty="0" spc="-55"/>
              <a:t>2:</a:t>
            </a:r>
            <a:r>
              <a:rPr dirty="0" spc="-185"/>
              <a:t> </a:t>
            </a:r>
            <a:r>
              <a:rPr dirty="0" spc="-85"/>
              <a:t>data</a:t>
            </a:r>
            <a:r>
              <a:rPr dirty="0" spc="-185"/>
              <a:t> </a:t>
            </a:r>
            <a:r>
              <a:rPr dirty="0" spc="-90"/>
              <a:t>mining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132" y="2203851"/>
            <a:ext cx="8529298" cy="320422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Step</a:t>
            </a:r>
            <a:r>
              <a:rPr dirty="0" spc="-204"/>
              <a:t> </a:t>
            </a:r>
            <a:r>
              <a:rPr dirty="0" spc="-55"/>
              <a:t>3:</a:t>
            </a:r>
            <a:r>
              <a:rPr dirty="0" spc="-195"/>
              <a:t> </a:t>
            </a:r>
            <a:r>
              <a:rPr dirty="0" spc="-85"/>
              <a:t>make</a:t>
            </a:r>
            <a:r>
              <a:rPr dirty="0" spc="-195"/>
              <a:t> </a:t>
            </a:r>
            <a:r>
              <a:rPr dirty="0" spc="-85"/>
              <a:t>accessible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47675" y="1666875"/>
            <a:ext cx="8248650" cy="4438650"/>
            <a:chOff x="447675" y="1666875"/>
            <a:chExt cx="8248650" cy="44386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676400"/>
              <a:ext cx="8229600" cy="44196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52437" y="1671637"/>
              <a:ext cx="8239125" cy="4429125"/>
            </a:xfrm>
            <a:custGeom>
              <a:avLst/>
              <a:gdLst/>
              <a:ahLst/>
              <a:cxnLst/>
              <a:rect l="l" t="t" r="r" b="b"/>
              <a:pathLst>
                <a:path w="8239125" h="4429125">
                  <a:moveTo>
                    <a:pt x="0" y="0"/>
                  </a:moveTo>
                  <a:lnTo>
                    <a:pt x="8239124" y="0"/>
                  </a:lnTo>
                  <a:lnTo>
                    <a:pt x="8239124" y="4429124"/>
                  </a:lnTo>
                  <a:lnTo>
                    <a:pt x="0" y="44291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934791" y="2685795"/>
            <a:ext cx="297497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66065" marR="91440" indent="-266065">
              <a:lnSpc>
                <a:spcPct val="100000"/>
              </a:lnSpc>
              <a:spcBef>
                <a:spcPts val="100"/>
              </a:spcBef>
              <a:buSzPct val="94642"/>
              <a:buFont typeface="Segoe UI Symbol"/>
              <a:buChar char="✓"/>
              <a:tabLst>
                <a:tab pos="266065" algn="l"/>
              </a:tabLst>
            </a:pPr>
            <a:r>
              <a:rPr dirty="0" sz="2800" b="1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28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3470"/>
                </a:solidFill>
                <a:latin typeface="Arial"/>
                <a:cs typeface="Arial"/>
              </a:rPr>
              <a:t>3: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avoid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getting</a:t>
            </a:r>
            <a:r>
              <a:rPr dirty="0" sz="2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stuck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Outline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7640" rIns="0" bIns="0" rtlCol="0" vert="horz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320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 spc="-10"/>
              <a:t>Introductions</a:t>
            </a:r>
          </a:p>
          <a:p>
            <a:pPr marL="215265" indent="-202565">
              <a:lnSpc>
                <a:spcPct val="100000"/>
              </a:lnSpc>
              <a:spcBef>
                <a:spcPts val="1225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/>
              <a:t>Big</a:t>
            </a:r>
            <a:r>
              <a:rPr dirty="0" spc="-45"/>
              <a:t> </a:t>
            </a:r>
            <a:r>
              <a:rPr dirty="0" spc="-10"/>
              <a:t>problem</a:t>
            </a:r>
          </a:p>
          <a:p>
            <a:pPr marL="215265" indent="-202565">
              <a:lnSpc>
                <a:spcPct val="100000"/>
              </a:lnSpc>
              <a:spcBef>
                <a:spcPts val="1200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/>
              <a:t>Quick</a:t>
            </a:r>
            <a:r>
              <a:rPr dirty="0" spc="-40"/>
              <a:t> </a:t>
            </a:r>
            <a:r>
              <a:rPr dirty="0"/>
              <a:t>history</a:t>
            </a:r>
            <a:r>
              <a:rPr dirty="0" spc="-40"/>
              <a:t> </a:t>
            </a:r>
            <a:r>
              <a:rPr dirty="0" spc="-10"/>
              <a:t>lesson</a:t>
            </a:r>
          </a:p>
          <a:p>
            <a:pPr marL="215265" indent="-202565">
              <a:lnSpc>
                <a:spcPct val="100000"/>
              </a:lnSpc>
              <a:spcBef>
                <a:spcPts val="1225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/>
              <a:t>Visual</a:t>
            </a:r>
            <a:r>
              <a:rPr dirty="0" spc="-80"/>
              <a:t> </a:t>
            </a:r>
            <a:r>
              <a:rPr dirty="0"/>
              <a:t>analytics:</a:t>
            </a:r>
            <a:r>
              <a:rPr dirty="0" spc="-90"/>
              <a:t> </a:t>
            </a:r>
            <a:r>
              <a:rPr dirty="0" spc="-10"/>
              <a:t>definition</a:t>
            </a:r>
          </a:p>
          <a:p>
            <a:pPr marL="215265" indent="-202565">
              <a:lnSpc>
                <a:spcPct val="100000"/>
              </a:lnSpc>
              <a:spcBef>
                <a:spcPts val="1225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/>
              <a:t>Discussion:</a:t>
            </a:r>
            <a:r>
              <a:rPr dirty="0" spc="-70"/>
              <a:t> </a:t>
            </a:r>
            <a:r>
              <a:rPr dirty="0"/>
              <a:t>how</a:t>
            </a:r>
            <a:r>
              <a:rPr dirty="0" spc="-55"/>
              <a:t> </a:t>
            </a:r>
            <a:r>
              <a:rPr dirty="0"/>
              <a:t>does</a:t>
            </a:r>
            <a:r>
              <a:rPr dirty="0" spc="-60"/>
              <a:t> </a:t>
            </a:r>
            <a:r>
              <a:rPr dirty="0"/>
              <a:t>it</a:t>
            </a:r>
            <a:r>
              <a:rPr dirty="0" spc="-70"/>
              <a:t> </a:t>
            </a:r>
            <a:r>
              <a:rPr dirty="0" spc="-10"/>
              <a:t>help?</a:t>
            </a:r>
          </a:p>
          <a:p>
            <a:pPr marL="194310" indent="-181610">
              <a:lnSpc>
                <a:spcPct val="100000"/>
              </a:lnSpc>
              <a:spcBef>
                <a:spcPts val="11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>
                <a:solidFill>
                  <a:srgbClr val="003470"/>
                </a:solidFill>
              </a:rPr>
              <a:t>Structure</a:t>
            </a:r>
            <a:r>
              <a:rPr dirty="0" spc="-4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of</a:t>
            </a:r>
            <a:r>
              <a:rPr dirty="0" spc="-4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this</a:t>
            </a:r>
            <a:r>
              <a:rPr dirty="0" spc="-4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course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Structure</a:t>
            </a:r>
            <a:r>
              <a:rPr dirty="0" spc="-195"/>
              <a:t> </a:t>
            </a:r>
            <a:r>
              <a:rPr dirty="0" spc="-55"/>
              <a:t>of</a:t>
            </a:r>
            <a:r>
              <a:rPr dirty="0" spc="-185"/>
              <a:t> </a:t>
            </a:r>
            <a:r>
              <a:rPr dirty="0" spc="-85"/>
              <a:t>this</a:t>
            </a:r>
            <a:r>
              <a:rPr dirty="0" spc="-185"/>
              <a:t> </a:t>
            </a:r>
            <a:r>
              <a:rPr dirty="0" spc="-90"/>
              <a:t>course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252662" y="2660396"/>
            <a:ext cx="4638675" cy="2291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400" spc="-10" i="1">
                <a:solidFill>
                  <a:srgbClr val="003470"/>
                </a:solidFill>
                <a:latin typeface="Arial"/>
                <a:cs typeface="Arial"/>
              </a:rPr>
              <a:t>Disclaimer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840"/>
              </a:lnSpc>
              <a:spcBef>
                <a:spcPts val="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course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experiment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in</a:t>
            </a:r>
            <a:endParaRPr sz="2400">
              <a:latin typeface="Arial"/>
              <a:cs typeface="Arial"/>
            </a:endParaRPr>
          </a:p>
          <a:p>
            <a:pPr algn="ctr" marL="1270">
              <a:lnSpc>
                <a:spcPts val="5240"/>
              </a:lnSpc>
            </a:pPr>
            <a:r>
              <a:rPr dirty="0" sz="4400" spc="-10" b="1">
                <a:solidFill>
                  <a:srgbClr val="003470"/>
                </a:solidFill>
                <a:latin typeface="Arial"/>
                <a:cs typeface="Arial"/>
              </a:rPr>
              <a:t>constructionism</a:t>
            </a:r>
            <a:endParaRPr sz="4400">
              <a:latin typeface="Arial"/>
              <a:cs typeface="Arial"/>
            </a:endParaRPr>
          </a:p>
          <a:p>
            <a:pPr marL="12700" marR="5080" indent="398145">
              <a:lnSpc>
                <a:spcPct val="105000"/>
              </a:lnSpc>
              <a:spcBef>
                <a:spcPts val="2825"/>
              </a:spcBef>
            </a:pP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(the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16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people</a:t>
            </a:r>
            <a:r>
              <a:rPr dirty="0" sz="16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learn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most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 effectively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when</a:t>
            </a:r>
            <a:r>
              <a:rPr dirty="0" sz="16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they’re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building</a:t>
            </a:r>
            <a:r>
              <a:rPr dirty="0" sz="16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personally-</a:t>
            </a:r>
            <a:r>
              <a:rPr dirty="0" sz="1600">
                <a:solidFill>
                  <a:srgbClr val="003470"/>
                </a:solidFill>
                <a:latin typeface="Arial"/>
                <a:cs typeface="Arial"/>
              </a:rPr>
              <a:t>meaningful</a:t>
            </a:r>
            <a:r>
              <a:rPr dirty="0" sz="16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3470"/>
                </a:solidFill>
                <a:latin typeface="Arial"/>
                <a:cs typeface="Arial"/>
              </a:rPr>
              <a:t>things)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1623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What</a:t>
            </a:r>
            <a:r>
              <a:rPr dirty="0" spc="-165"/>
              <a:t> </a:t>
            </a:r>
            <a:r>
              <a:rPr dirty="0" spc="-95"/>
              <a:t>we’ll</a:t>
            </a:r>
            <a:r>
              <a:rPr dirty="0" spc="-160"/>
              <a:t> </a:t>
            </a:r>
            <a:r>
              <a:rPr dirty="0" spc="-70"/>
              <a:t>cover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252754"/>
            <a:ext cx="6968490" cy="512699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390"/>
              </a:spcBef>
              <a:buClr>
                <a:srgbClr val="93A299"/>
              </a:buClr>
              <a:buSzPct val="86363"/>
              <a:buChar char="•"/>
              <a:tabLst>
                <a:tab pos="194945" algn="l"/>
              </a:tabLst>
            </a:pP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Unit</a:t>
            </a:r>
            <a:r>
              <a:rPr dirty="0" sz="22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1:</a:t>
            </a:r>
            <a:r>
              <a:rPr dirty="0" sz="22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Foundations</a:t>
            </a:r>
            <a:endParaRPr sz="22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50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Next</a:t>
            </a:r>
            <a:r>
              <a:rPr dirty="0" sz="19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Class:</a:t>
            </a:r>
            <a:r>
              <a:rPr dirty="0" sz="19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003470"/>
                </a:solidFill>
                <a:latin typeface="Arial"/>
                <a:cs typeface="Arial"/>
              </a:rPr>
              <a:t>Mental</a:t>
            </a:r>
            <a:r>
              <a:rPr dirty="0" sz="19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9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1900" spc="-2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003470"/>
                </a:solidFill>
                <a:latin typeface="Arial"/>
                <a:cs typeface="Arial"/>
              </a:rPr>
              <a:t>Models</a:t>
            </a:r>
            <a:endParaRPr sz="19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40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19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Wrangling</a:t>
            </a:r>
            <a:r>
              <a:rPr dirty="0" sz="19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9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Modeling</a:t>
            </a:r>
            <a:r>
              <a:rPr dirty="0" sz="19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25">
                <a:solidFill>
                  <a:srgbClr val="003470"/>
                </a:solidFill>
                <a:latin typeface="Arial"/>
                <a:cs typeface="Arial"/>
              </a:rPr>
              <a:t>101</a:t>
            </a:r>
            <a:endParaRPr sz="19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19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19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19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25">
                <a:solidFill>
                  <a:srgbClr val="003470"/>
                </a:solidFill>
                <a:latin typeface="Arial"/>
                <a:cs typeface="Arial"/>
              </a:rPr>
              <a:t>101</a:t>
            </a:r>
            <a:endParaRPr sz="19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15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Interaction</a:t>
            </a:r>
            <a:endParaRPr sz="19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15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Coordinating</a:t>
            </a:r>
            <a:r>
              <a:rPr dirty="0" sz="19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Multiple</a:t>
            </a:r>
            <a:r>
              <a:rPr dirty="0" sz="19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003470"/>
                </a:solidFill>
                <a:latin typeface="Arial"/>
                <a:cs typeface="Arial"/>
              </a:rPr>
              <a:t>Views</a:t>
            </a:r>
            <a:endParaRPr sz="1900">
              <a:latin typeface="Arial"/>
              <a:cs typeface="Arial"/>
            </a:endParaRPr>
          </a:p>
          <a:p>
            <a:pPr marL="194945" indent="-182245">
              <a:lnSpc>
                <a:spcPct val="100000"/>
              </a:lnSpc>
              <a:spcBef>
                <a:spcPts val="925"/>
              </a:spcBef>
              <a:buClr>
                <a:srgbClr val="93A299"/>
              </a:buClr>
              <a:buSzPct val="86363"/>
              <a:buChar char="•"/>
              <a:tabLst>
                <a:tab pos="194945" algn="l"/>
              </a:tabLst>
            </a:pP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Unit</a:t>
            </a:r>
            <a:r>
              <a:rPr dirty="0" sz="2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2:</a:t>
            </a:r>
            <a:r>
              <a:rPr dirty="0" sz="22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Real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Fun</a:t>
            </a:r>
            <a:r>
              <a:rPr dirty="0" sz="2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Starts</a:t>
            </a:r>
            <a:endParaRPr sz="22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50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Quirky</a:t>
            </a:r>
            <a:r>
              <a:rPr dirty="0" sz="19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19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(time-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varying</a:t>
            </a:r>
            <a:r>
              <a:rPr dirty="0" sz="19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data,</a:t>
            </a:r>
            <a:r>
              <a:rPr dirty="0" sz="19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geospatial</a:t>
            </a:r>
            <a:r>
              <a:rPr dirty="0" sz="19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data,</a:t>
            </a:r>
            <a:r>
              <a:rPr dirty="0" sz="19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networks)</a:t>
            </a:r>
            <a:endParaRPr sz="19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15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Scalability</a:t>
            </a:r>
            <a:endParaRPr sz="19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40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Color</a:t>
            </a:r>
            <a:r>
              <a:rPr dirty="0" sz="19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9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19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Channels</a:t>
            </a:r>
            <a:endParaRPr sz="19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19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High-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dimensional</a:t>
            </a:r>
            <a:r>
              <a:rPr dirty="0" sz="19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endParaRPr sz="1900">
              <a:latin typeface="Arial"/>
              <a:cs typeface="Arial"/>
            </a:endParaRPr>
          </a:p>
          <a:p>
            <a:pPr marL="194945" indent="-182245">
              <a:lnSpc>
                <a:spcPct val="100000"/>
              </a:lnSpc>
              <a:spcBef>
                <a:spcPts val="919"/>
              </a:spcBef>
              <a:buClr>
                <a:srgbClr val="93A299"/>
              </a:buClr>
              <a:buSzPct val="86363"/>
              <a:buChar char="•"/>
              <a:tabLst>
                <a:tab pos="194945" algn="l"/>
              </a:tabLst>
            </a:pP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Unit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3:</a:t>
            </a:r>
            <a:r>
              <a:rPr dirty="0" sz="2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Ongoing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Research</a:t>
            </a:r>
            <a:endParaRPr sz="22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54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Provenance</a:t>
            </a:r>
            <a:endParaRPr sz="19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15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Uncertainty</a:t>
            </a:r>
            <a:endParaRPr sz="1900">
              <a:latin typeface="Arial"/>
              <a:cs typeface="Arial"/>
            </a:endParaRPr>
          </a:p>
          <a:p>
            <a:pPr lvl="1" marL="755015" indent="-342265">
              <a:lnSpc>
                <a:spcPct val="100000"/>
              </a:lnSpc>
              <a:spcBef>
                <a:spcPts val="215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755015" algn="l"/>
              </a:tabLst>
            </a:pP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Prediction</a:t>
            </a:r>
            <a:r>
              <a:rPr dirty="0" sz="19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9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Recommendation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3-</a:t>
            </a:r>
            <a:r>
              <a:rPr dirty="0" spc="-95"/>
              <a:t>minute</a:t>
            </a:r>
            <a:r>
              <a:rPr dirty="0" spc="-140"/>
              <a:t> </a:t>
            </a:r>
            <a:r>
              <a:rPr dirty="0" spc="-90"/>
              <a:t>biographies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236980"/>
            <a:ext cx="7615555" cy="386207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68630" indent="-182245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name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0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pronouns</a:t>
            </a:r>
            <a:endParaRPr sz="2000">
              <a:latin typeface="Arial"/>
              <a:cs typeface="Arial"/>
            </a:endParaRPr>
          </a:p>
          <a:p>
            <a:pPr marL="468630" indent="-182245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year,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school,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major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area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focus</a:t>
            </a:r>
            <a:endParaRPr sz="2000">
              <a:latin typeface="Arial"/>
              <a:cs typeface="Arial"/>
            </a:endParaRPr>
          </a:p>
          <a:p>
            <a:pPr marL="468630" indent="-182245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Technical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background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(CSC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SDS)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14"/>
              </a:spcBef>
            </a:pPr>
            <a:endParaRPr sz="2000">
              <a:latin typeface="Arial"/>
              <a:cs typeface="Arial"/>
            </a:endParaRPr>
          </a:p>
          <a:p>
            <a:pPr marL="6985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questions:</a:t>
            </a:r>
            <a:endParaRPr sz="2400">
              <a:latin typeface="Arial"/>
              <a:cs typeface="Arial"/>
            </a:endParaRPr>
          </a:p>
          <a:p>
            <a:pPr marL="743585" indent="-457200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AutoNum type="arabicPeriod"/>
              <a:tabLst>
                <a:tab pos="74358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brought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0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course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?</a:t>
            </a:r>
            <a:endParaRPr sz="2000">
              <a:latin typeface="Arial"/>
              <a:cs typeface="Arial"/>
            </a:endParaRPr>
          </a:p>
          <a:p>
            <a:pPr marL="743585" indent="-457200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AutoNum type="arabicPeriod"/>
              <a:tabLst>
                <a:tab pos="74358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What’s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big</a:t>
            </a:r>
            <a:r>
              <a:rPr dirty="0" sz="20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thing</a:t>
            </a:r>
            <a:r>
              <a:rPr dirty="0" sz="20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hope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get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out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it?</a:t>
            </a:r>
            <a:endParaRPr sz="2000">
              <a:latin typeface="Arial"/>
              <a:cs typeface="Arial"/>
            </a:endParaRPr>
          </a:p>
          <a:p>
            <a:pPr marL="743585" marR="5080" indent="-457200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AutoNum type="arabicPeriod"/>
              <a:tabLst>
                <a:tab pos="743585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What’s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problem</a:t>
            </a:r>
            <a:r>
              <a:rPr dirty="0" sz="2000" spc="-4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20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idea</a:t>
            </a:r>
            <a:r>
              <a:rPr dirty="0" sz="20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20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curiosity</a:t>
            </a:r>
            <a:r>
              <a:rPr dirty="0" sz="20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sometimes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keeps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up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at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night?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90725" y="5543803"/>
            <a:ext cx="5435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solidFill>
                  <a:srgbClr val="003470"/>
                </a:solidFill>
                <a:latin typeface="Arial"/>
                <a:cs typeface="Arial"/>
              </a:rPr>
              <a:t>tinyurl.com/CSC235-</a:t>
            </a:r>
            <a:r>
              <a:rPr dirty="0" sz="3600" spc="-20" b="1">
                <a:solidFill>
                  <a:srgbClr val="003470"/>
                </a:solidFill>
                <a:latin typeface="Arial"/>
                <a:cs typeface="Arial"/>
              </a:rPr>
              <a:t>bios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4246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What</a:t>
            </a:r>
            <a:r>
              <a:rPr dirty="0" spc="-180"/>
              <a:t> </a:t>
            </a:r>
            <a:r>
              <a:rPr dirty="0" spc="-50"/>
              <a:t>we</a:t>
            </a:r>
            <a:r>
              <a:rPr dirty="0" spc="-185"/>
              <a:t> </a:t>
            </a:r>
            <a:r>
              <a:rPr dirty="0" spc="-110"/>
              <a:t>WON’T</a:t>
            </a:r>
            <a:r>
              <a:rPr dirty="0" spc="-250"/>
              <a:t> </a:t>
            </a:r>
            <a:r>
              <a:rPr dirty="0" spc="-70"/>
              <a:t>cover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252754"/>
            <a:ext cx="7856855" cy="5034280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390"/>
              </a:spcBef>
              <a:buClr>
                <a:srgbClr val="93A299"/>
              </a:buClr>
              <a:buSzPct val="86363"/>
              <a:buChar char="•"/>
              <a:tabLst>
                <a:tab pos="194945" algn="l"/>
              </a:tabLst>
            </a:pP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CSC</a:t>
            </a:r>
            <a:r>
              <a:rPr dirty="0" sz="2200" spc="-10">
                <a:solidFill>
                  <a:srgbClr val="1E497D"/>
                </a:solidFill>
                <a:latin typeface="Arial"/>
                <a:cs typeface="Arial"/>
              </a:rPr>
              <a:t> foundations:</a:t>
            </a:r>
            <a:endParaRPr sz="22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250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469265" algn="l"/>
              </a:tabLst>
            </a:pP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Editors</a:t>
            </a:r>
            <a:r>
              <a:rPr dirty="0" sz="1900" spc="-4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(vim,</a:t>
            </a:r>
            <a:r>
              <a:rPr dirty="0" sz="19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emacs,</a:t>
            </a:r>
            <a:r>
              <a:rPr dirty="0" sz="1900" spc="-4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1E497D"/>
                </a:solidFill>
                <a:latin typeface="Arial"/>
                <a:cs typeface="Arial"/>
              </a:rPr>
              <a:t>etc.)</a:t>
            </a:r>
            <a:endParaRPr sz="19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240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469265" algn="l"/>
              </a:tabLst>
            </a:pPr>
            <a:r>
              <a:rPr dirty="0" sz="1900" spc="-10">
                <a:solidFill>
                  <a:srgbClr val="1E497D"/>
                </a:solidFill>
                <a:latin typeface="Arial"/>
                <a:cs typeface="Arial"/>
              </a:rPr>
              <a:t>Version</a:t>
            </a:r>
            <a:r>
              <a:rPr dirty="0" sz="1900" spc="-7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control</a:t>
            </a:r>
            <a:r>
              <a:rPr dirty="0" sz="1900" spc="-6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1E497D"/>
                </a:solidFill>
                <a:latin typeface="Arial"/>
                <a:cs typeface="Arial"/>
              </a:rPr>
              <a:t>(git)</a:t>
            </a:r>
            <a:endParaRPr sz="19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219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469265" algn="l"/>
              </a:tabLst>
            </a:pP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Debugging</a:t>
            </a:r>
            <a:r>
              <a:rPr dirty="0" sz="19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and</a:t>
            </a:r>
            <a:r>
              <a:rPr dirty="0" sz="1900" spc="-5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E497D"/>
                </a:solidFill>
                <a:latin typeface="Arial"/>
                <a:cs typeface="Arial"/>
              </a:rPr>
              <a:t>profiling</a:t>
            </a:r>
            <a:endParaRPr sz="19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215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469265" algn="l"/>
              </a:tabLst>
            </a:pP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Python</a:t>
            </a:r>
            <a:r>
              <a:rPr dirty="0" sz="1900" spc="-3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E497D"/>
                </a:solidFill>
                <a:latin typeface="Arial"/>
                <a:cs typeface="Arial"/>
              </a:rPr>
              <a:t>basics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730"/>
              </a:spcBef>
              <a:buClr>
                <a:srgbClr val="93A299"/>
              </a:buClr>
              <a:buFont typeface="Lucida Sans Unicode"/>
              <a:buChar char="-"/>
            </a:pPr>
            <a:endParaRPr sz="1900">
              <a:latin typeface="Arial"/>
              <a:cs typeface="Arial"/>
            </a:endParaRPr>
          </a:p>
          <a:p>
            <a:pPr marL="194945" indent="-182245">
              <a:lnSpc>
                <a:spcPct val="100000"/>
              </a:lnSpc>
              <a:buClr>
                <a:srgbClr val="93A299"/>
              </a:buClr>
              <a:buSzPct val="86363"/>
              <a:buChar char="•"/>
              <a:tabLst>
                <a:tab pos="194945" algn="l"/>
              </a:tabLst>
            </a:pP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SDS</a:t>
            </a:r>
            <a:r>
              <a:rPr dirty="0" sz="2200" spc="-2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E497D"/>
                </a:solidFill>
                <a:latin typeface="Arial"/>
                <a:cs typeface="Arial"/>
              </a:rPr>
              <a:t>foundations:</a:t>
            </a:r>
            <a:endParaRPr sz="22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250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469265" algn="l"/>
              </a:tabLst>
            </a:pP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Data</a:t>
            </a:r>
            <a:r>
              <a:rPr dirty="0" sz="1900" spc="-3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E497D"/>
                </a:solidFill>
                <a:latin typeface="Arial"/>
                <a:cs typeface="Arial"/>
              </a:rPr>
              <a:t>collection</a:t>
            </a:r>
            <a:endParaRPr sz="19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240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469265" algn="l"/>
              </a:tabLst>
            </a:pP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Databases</a:t>
            </a:r>
            <a:r>
              <a:rPr dirty="0" sz="1900" spc="-5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and</a:t>
            </a:r>
            <a:r>
              <a:rPr dirty="0" sz="1900" spc="-4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E497D"/>
                </a:solidFill>
                <a:latin typeface="Arial"/>
                <a:cs typeface="Arial"/>
              </a:rPr>
              <a:t>storage</a:t>
            </a:r>
            <a:endParaRPr sz="19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219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469265" algn="l"/>
              </a:tabLst>
            </a:pP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Regression,</a:t>
            </a:r>
            <a:r>
              <a:rPr dirty="0" sz="1900" spc="-9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1E497D"/>
                </a:solidFill>
                <a:latin typeface="Arial"/>
                <a:cs typeface="Arial"/>
              </a:rPr>
              <a:t>etc.</a:t>
            </a:r>
            <a:endParaRPr sz="1900">
              <a:latin typeface="Arial"/>
              <a:cs typeface="Arial"/>
            </a:endParaRPr>
          </a:p>
          <a:p>
            <a:pPr lvl="1" marL="469265" indent="-182880">
              <a:lnSpc>
                <a:spcPct val="100000"/>
              </a:lnSpc>
              <a:spcBef>
                <a:spcPts val="215"/>
              </a:spcBef>
              <a:buClr>
                <a:srgbClr val="93A299"/>
              </a:buClr>
              <a:buSzPct val="84210"/>
              <a:buFont typeface="Lucida Sans Unicode"/>
              <a:buChar char="-"/>
              <a:tabLst>
                <a:tab pos="469265" algn="l"/>
              </a:tabLst>
            </a:pPr>
            <a:r>
              <a:rPr dirty="0" sz="1900">
                <a:solidFill>
                  <a:srgbClr val="1E497D"/>
                </a:solidFill>
                <a:latin typeface="Arial"/>
                <a:cs typeface="Arial"/>
              </a:rPr>
              <a:t>R</a:t>
            </a:r>
            <a:r>
              <a:rPr dirty="0" sz="1900" spc="-1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E497D"/>
                </a:solidFill>
                <a:latin typeface="Arial"/>
                <a:cs typeface="Arial"/>
              </a:rPr>
              <a:t>basics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14"/>
              </a:spcBef>
            </a:pPr>
            <a:endParaRPr sz="1900">
              <a:latin typeface="Arial"/>
              <a:cs typeface="Arial"/>
            </a:endParaRPr>
          </a:p>
          <a:p>
            <a:pPr algn="just" marL="12700" marR="5080">
              <a:lnSpc>
                <a:spcPct val="89100"/>
              </a:lnSpc>
              <a:spcBef>
                <a:spcPts val="5"/>
              </a:spcBef>
            </a:pPr>
            <a:r>
              <a:rPr dirty="0" sz="2200" b="1">
                <a:solidFill>
                  <a:srgbClr val="1E497D"/>
                </a:solidFill>
                <a:latin typeface="Arial"/>
                <a:cs typeface="Arial"/>
              </a:rPr>
              <a:t>Important</a:t>
            </a:r>
            <a:r>
              <a:rPr dirty="0" sz="2200" spc="-155" b="1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1E497D"/>
                </a:solidFill>
                <a:latin typeface="Arial"/>
                <a:cs typeface="Arial"/>
              </a:rPr>
              <a:t>note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:</a:t>
            </a:r>
            <a:r>
              <a:rPr dirty="0" sz="2200" spc="-4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 spc="-155">
                <a:solidFill>
                  <a:srgbClr val="1E497D"/>
                </a:solidFill>
                <a:latin typeface="Arial"/>
                <a:cs typeface="Arial"/>
              </a:rPr>
              <a:t>VA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 systems</a:t>
            </a:r>
            <a:r>
              <a:rPr dirty="0" sz="2200" spc="-2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are</a:t>
            </a:r>
            <a:r>
              <a:rPr dirty="0" sz="2200" spc="-2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rarely</a:t>
            </a:r>
            <a:r>
              <a:rPr dirty="0" sz="2200" spc="-2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built</a:t>
            </a:r>
            <a:r>
              <a:rPr dirty="0" sz="2200" spc="-2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by</a:t>
            </a:r>
            <a:r>
              <a:rPr dirty="0" sz="2200" spc="-2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a</a:t>
            </a:r>
            <a:r>
              <a:rPr dirty="0" sz="2200" spc="-2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single</a:t>
            </a:r>
            <a:r>
              <a:rPr dirty="0" sz="2200" spc="-2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E497D"/>
                </a:solidFill>
                <a:latin typeface="Arial"/>
                <a:cs typeface="Arial"/>
              </a:rPr>
              <a:t>person! 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You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don’t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need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to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have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mastered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all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these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skill,</a:t>
            </a:r>
            <a:r>
              <a:rPr dirty="0" sz="2200" spc="-4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just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try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to</a:t>
            </a:r>
            <a:r>
              <a:rPr dirty="0" sz="2200" spc="-4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1E497D"/>
                </a:solidFill>
                <a:latin typeface="Arial"/>
                <a:cs typeface="Arial"/>
              </a:rPr>
              <a:t>make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some</a:t>
            </a:r>
            <a:r>
              <a:rPr dirty="0" sz="2200" spc="-8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friends</a:t>
            </a:r>
            <a:r>
              <a:rPr dirty="0" sz="2200" spc="-7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who</a:t>
            </a:r>
            <a:r>
              <a:rPr dirty="0" sz="2200" spc="-7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have</a:t>
            </a:r>
            <a:r>
              <a:rPr dirty="0" sz="2200" spc="-8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complementary</a:t>
            </a:r>
            <a:r>
              <a:rPr dirty="0" sz="2200" spc="-75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E497D"/>
                </a:solidFill>
                <a:latin typeface="Arial"/>
                <a:cs typeface="Arial"/>
              </a:rPr>
              <a:t>experience</a:t>
            </a:r>
            <a:r>
              <a:rPr dirty="0" sz="2200" spc="-70">
                <a:solidFill>
                  <a:srgbClr val="1E497D"/>
                </a:solidFill>
                <a:latin typeface="Arial"/>
                <a:cs typeface="Arial"/>
              </a:rPr>
              <a:t> </a:t>
            </a:r>
            <a:r>
              <a:rPr dirty="0" sz="2200" spc="-50">
                <a:solidFill>
                  <a:srgbClr val="1E497D"/>
                </a:solidFill>
                <a:latin typeface="Segoe UI Symbol"/>
                <a:cs typeface="Segoe UI Symbol"/>
              </a:rPr>
              <a:t>©</a:t>
            </a:r>
            <a:endParaRPr sz="22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Assignments</a:t>
            </a:r>
            <a:r>
              <a:rPr dirty="0" spc="-175"/>
              <a:t> </a:t>
            </a:r>
            <a:r>
              <a:rPr dirty="0" spc="-70"/>
              <a:t>and</a:t>
            </a:r>
            <a:r>
              <a:rPr dirty="0" spc="-175"/>
              <a:t> </a:t>
            </a:r>
            <a:r>
              <a:rPr dirty="0" spc="-90"/>
              <a:t>Grading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134364"/>
            <a:ext cx="7988934" cy="5346700"/>
          </a:xfrm>
          <a:prstGeom prst="rect">
            <a:avLst/>
          </a:prstGeom>
        </p:spPr>
        <p:txBody>
          <a:bodyPr wrap="square" lIns="0" tIns="11811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93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Participation</a:t>
            </a:r>
            <a:r>
              <a:rPr dirty="0" sz="24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&amp;</a:t>
            </a:r>
            <a:r>
              <a:rPr dirty="0" sz="24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Engagement</a:t>
            </a:r>
            <a:r>
              <a:rPr dirty="0" sz="24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(10%):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8630" algn="l"/>
              </a:tabLst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Zoom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18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watch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recordings,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engage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Slack,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you’ll</a:t>
            </a:r>
            <a:r>
              <a:rPr dirty="0" sz="18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fine</a:t>
            </a:r>
            <a:endParaRPr sz="18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Challenges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(30%):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620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8630" algn="l"/>
              </a:tabLst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dataset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introduced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lecture,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along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guiding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questions</a:t>
            </a:r>
            <a:endParaRPr sz="18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555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8630" algn="l"/>
              </a:tabLst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Working</a:t>
            </a:r>
            <a:r>
              <a:rPr dirty="0" sz="1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teams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~5: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wrangle,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explore,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visualize,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report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back!</a:t>
            </a:r>
            <a:endParaRPr sz="18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Critical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Reflections</a:t>
            </a:r>
            <a:r>
              <a:rPr dirty="0" sz="24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(20%):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620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8630" algn="l"/>
              </a:tabLst>
            </a:pPr>
            <a:r>
              <a:rPr dirty="0" sz="1800" spc="-75">
                <a:solidFill>
                  <a:srgbClr val="003470"/>
                </a:solidFill>
                <a:latin typeface="Arial"/>
                <a:cs typeface="Arial"/>
              </a:rPr>
              <a:t>VA</a:t>
            </a:r>
            <a:r>
              <a:rPr dirty="0" sz="18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an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emerging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field,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research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always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forthcoming</a:t>
            </a:r>
            <a:endParaRPr sz="1800">
              <a:latin typeface="Arial"/>
              <a:cs typeface="Arial"/>
            </a:endParaRPr>
          </a:p>
          <a:p>
            <a:pPr lvl="1" marL="469900" marR="43180" indent="-182880">
              <a:lnSpc>
                <a:spcPct val="101099"/>
              </a:lnSpc>
              <a:spcBef>
                <a:spcPts val="530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9900" algn="l"/>
              </a:tabLst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Throughout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semester,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I’ll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assign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few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key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papers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read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ask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you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reflect</a:t>
            </a:r>
            <a:r>
              <a:rPr dirty="0" sz="18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18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18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18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read</a:t>
            </a:r>
            <a:endParaRPr sz="18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650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8630" algn="l"/>
              </a:tabLst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Common</a:t>
            </a:r>
            <a:r>
              <a:rPr dirty="0" sz="18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format:</a:t>
            </a:r>
            <a:r>
              <a:rPr dirty="0" sz="1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Medium.com</a:t>
            </a:r>
            <a:r>
              <a:rPr dirty="0" sz="1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(creative</a:t>
            </a:r>
            <a:r>
              <a:rPr dirty="0" sz="1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alternatives</a:t>
            </a:r>
            <a:r>
              <a:rPr dirty="0" sz="1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1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welcome!)</a:t>
            </a:r>
            <a:endParaRPr sz="18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5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10-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minute</a:t>
            </a:r>
            <a:r>
              <a:rPr dirty="0" sz="24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presentation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existing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90">
                <a:solidFill>
                  <a:srgbClr val="003470"/>
                </a:solidFill>
                <a:latin typeface="Arial"/>
                <a:cs typeface="Arial"/>
              </a:rPr>
              <a:t>VA</a:t>
            </a:r>
            <a:r>
              <a:rPr dirty="0" sz="2400" spc="-1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system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(10%):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8630" algn="l"/>
              </a:tabLst>
            </a:pP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pick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topic: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any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real-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world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application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1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fair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game!</a:t>
            </a:r>
            <a:endParaRPr sz="18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650"/>
              </a:spcBef>
              <a:buClr>
                <a:srgbClr val="93A299"/>
              </a:buClr>
              <a:buSzPct val="83333"/>
              <a:buFont typeface="Lucida Sans Unicode"/>
              <a:buChar char="-"/>
              <a:tabLst>
                <a:tab pos="468630" algn="l"/>
              </a:tabLst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Goal:</a:t>
            </a:r>
            <a:r>
              <a:rPr dirty="0" sz="1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get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sense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18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what’s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out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there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75">
                <a:solidFill>
                  <a:srgbClr val="003470"/>
                </a:solidFill>
                <a:latin typeface="Arial"/>
                <a:cs typeface="Arial"/>
              </a:rPr>
              <a:t>VA</a:t>
            </a:r>
            <a:r>
              <a:rPr dirty="0" sz="18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research</a:t>
            </a:r>
            <a:r>
              <a:rPr dirty="0" sz="18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world</a:t>
            </a:r>
            <a:endParaRPr sz="18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5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Course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project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(30%)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Course</a:t>
            </a:r>
            <a:r>
              <a:rPr dirty="0" spc="-204"/>
              <a:t> </a:t>
            </a:r>
            <a:r>
              <a:rPr dirty="0" spc="-100"/>
              <a:t>Project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2290" y="1202436"/>
            <a:ext cx="7907655" cy="4917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0" indent="-222250">
              <a:lnSpc>
                <a:spcPts val="3010"/>
              </a:lnSpc>
              <a:spcBef>
                <a:spcPts val="100"/>
              </a:spcBef>
              <a:buClr>
                <a:srgbClr val="93A299"/>
              </a:buClr>
              <a:buSzPct val="84615"/>
              <a:buChar char="•"/>
              <a:tabLst>
                <a:tab pos="234950" algn="l"/>
              </a:tabLst>
            </a:pP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Goals:</a:t>
            </a:r>
            <a:endParaRPr sz="2600">
              <a:latin typeface="Arial"/>
              <a:cs typeface="Arial"/>
            </a:endParaRPr>
          </a:p>
          <a:p>
            <a:pPr lvl="1" marL="507365" marR="5080" indent="-220979">
              <a:lnSpc>
                <a:spcPts val="2400"/>
              </a:lnSpc>
              <a:spcBef>
                <a:spcPts val="165"/>
              </a:spcBef>
              <a:buClr>
                <a:srgbClr val="93A299"/>
              </a:buClr>
              <a:buSzPct val="86363"/>
              <a:buFont typeface="Lucida Sans Unicode"/>
              <a:buChar char="-"/>
              <a:tabLst>
                <a:tab pos="508634" algn="l"/>
              </a:tabLst>
            </a:pP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Learn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break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big,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unwieldy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questions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down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into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clear,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manageable</a:t>
            </a:r>
            <a:r>
              <a:rPr dirty="0" sz="2200" spc="-1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problems</a:t>
            </a:r>
            <a:endParaRPr sz="2200">
              <a:latin typeface="Arial"/>
              <a:cs typeface="Arial"/>
            </a:endParaRPr>
          </a:p>
          <a:p>
            <a:pPr lvl="1" marL="507365" indent="-220979">
              <a:lnSpc>
                <a:spcPts val="2145"/>
              </a:lnSpc>
              <a:buClr>
                <a:srgbClr val="93A299"/>
              </a:buClr>
              <a:buSzPct val="86363"/>
              <a:buFont typeface="Lucida Sans Unicode"/>
              <a:buChar char="-"/>
              <a:tabLst>
                <a:tab pos="507365" algn="l"/>
              </a:tabLst>
            </a:pP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Figure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out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if/how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techniques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cover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class</a:t>
            </a:r>
            <a:r>
              <a:rPr dirty="0" sz="2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apply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3470"/>
                </a:solidFill>
                <a:latin typeface="Arial"/>
                <a:cs typeface="Arial"/>
              </a:rPr>
              <a:t>to</a:t>
            </a:r>
            <a:endParaRPr sz="2200">
              <a:latin typeface="Arial"/>
              <a:cs typeface="Arial"/>
            </a:endParaRPr>
          </a:p>
          <a:p>
            <a:pPr marL="508634">
              <a:lnSpc>
                <a:spcPts val="2400"/>
              </a:lnSpc>
            </a:pP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specific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problems</a:t>
            </a:r>
            <a:endParaRPr sz="2200">
              <a:latin typeface="Arial"/>
              <a:cs typeface="Arial"/>
            </a:endParaRPr>
          </a:p>
          <a:p>
            <a:pPr lvl="1" marL="507365" indent="-220979">
              <a:lnSpc>
                <a:spcPts val="2520"/>
              </a:lnSpc>
              <a:buClr>
                <a:srgbClr val="93A299"/>
              </a:buClr>
              <a:buSzPct val="86363"/>
              <a:buFont typeface="Lucida Sans Unicode"/>
              <a:buChar char="-"/>
              <a:tabLst>
                <a:tab pos="507365" algn="l"/>
              </a:tabLst>
            </a:pP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Build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85">
                <a:solidFill>
                  <a:srgbClr val="003470"/>
                </a:solidFill>
                <a:latin typeface="Arial"/>
                <a:cs typeface="Arial"/>
              </a:rPr>
              <a:t>VA</a:t>
            </a:r>
            <a:r>
              <a:rPr dirty="0" sz="2200" spc="-1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systems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2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address</a:t>
            </a:r>
            <a:r>
              <a:rPr dirty="0" sz="2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them</a:t>
            </a:r>
            <a:endParaRPr sz="2200">
              <a:latin typeface="Arial"/>
              <a:cs typeface="Arial"/>
            </a:endParaRPr>
          </a:p>
          <a:p>
            <a:pPr marL="234950" indent="-222250">
              <a:lnSpc>
                <a:spcPts val="3010"/>
              </a:lnSpc>
              <a:spcBef>
                <a:spcPts val="2460"/>
              </a:spcBef>
              <a:buClr>
                <a:srgbClr val="93A299"/>
              </a:buClr>
              <a:buSzPct val="84615"/>
              <a:buChar char="•"/>
              <a:tabLst>
                <a:tab pos="2349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6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options</a:t>
            </a:r>
            <a:endParaRPr sz="2600">
              <a:latin typeface="Arial"/>
              <a:cs typeface="Arial"/>
            </a:endParaRPr>
          </a:p>
          <a:p>
            <a:pPr lvl="1" marL="507365" indent="-220979">
              <a:lnSpc>
                <a:spcPts val="2410"/>
              </a:lnSpc>
              <a:buClr>
                <a:srgbClr val="93A299"/>
              </a:buClr>
              <a:buSzPct val="86363"/>
              <a:buFont typeface="Lucida Sans Unicode"/>
              <a:buChar char="-"/>
              <a:tabLst>
                <a:tab pos="507365" algn="l"/>
              </a:tabLst>
            </a:pP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Compete</a:t>
            </a:r>
            <a:r>
              <a:rPr dirty="0" sz="22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30">
                <a:solidFill>
                  <a:srgbClr val="003470"/>
                </a:solidFill>
                <a:latin typeface="Arial"/>
                <a:cs typeface="Arial"/>
              </a:rPr>
              <a:t>VAST</a:t>
            </a:r>
            <a:r>
              <a:rPr dirty="0" sz="22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Challenge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(annual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85">
                <a:solidFill>
                  <a:srgbClr val="003470"/>
                </a:solidFill>
                <a:latin typeface="Arial"/>
                <a:cs typeface="Arial"/>
              </a:rPr>
              <a:t>VA</a:t>
            </a:r>
            <a:r>
              <a:rPr dirty="0" sz="2200" spc="-1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competition)</a:t>
            </a:r>
            <a:endParaRPr sz="2200">
              <a:latin typeface="Arial"/>
              <a:cs typeface="Arial"/>
            </a:endParaRPr>
          </a:p>
          <a:p>
            <a:pPr lvl="1" marL="507365" marR="415925" indent="-220979">
              <a:lnSpc>
                <a:spcPts val="2300"/>
              </a:lnSpc>
              <a:spcBef>
                <a:spcPts val="240"/>
              </a:spcBef>
              <a:buClr>
                <a:srgbClr val="93A299"/>
              </a:buClr>
              <a:buSzPct val="86363"/>
              <a:buFont typeface="Lucida Sans Unicode"/>
              <a:buChar char="-"/>
              <a:tabLst>
                <a:tab pos="508634" algn="l"/>
              </a:tabLst>
            </a:pP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Various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industry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partners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(VIPs)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will</a:t>
            </a:r>
            <a:r>
              <a:rPr dirty="0" sz="2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pitching</a:t>
            </a:r>
            <a:r>
              <a:rPr dirty="0" sz="22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potential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datasets</a:t>
            </a:r>
            <a:r>
              <a:rPr dirty="0" sz="22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and/or</a:t>
            </a:r>
            <a:r>
              <a:rPr dirty="0" sz="22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analysis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questions</a:t>
            </a:r>
            <a:endParaRPr sz="2200">
              <a:latin typeface="Arial"/>
              <a:cs typeface="Arial"/>
            </a:endParaRPr>
          </a:p>
          <a:p>
            <a:pPr lvl="1" marL="507365" indent="-220979">
              <a:lnSpc>
                <a:spcPts val="2385"/>
              </a:lnSpc>
              <a:buClr>
                <a:srgbClr val="93A299"/>
              </a:buClr>
              <a:buSzPct val="86363"/>
              <a:buFont typeface="Lucida Sans Unicode"/>
              <a:buChar char="-"/>
              <a:tabLst>
                <a:tab pos="507365" algn="l"/>
              </a:tabLst>
            </a:pPr>
            <a:r>
              <a:rPr dirty="0" sz="2200" spc="-25">
                <a:solidFill>
                  <a:srgbClr val="003470"/>
                </a:solidFill>
                <a:latin typeface="Arial"/>
                <a:cs typeface="Arial"/>
              </a:rPr>
              <a:t>You’re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also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welcome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propose</a:t>
            </a:r>
            <a:r>
              <a:rPr dirty="0" sz="22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2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own!</a:t>
            </a:r>
            <a:endParaRPr sz="2200">
              <a:latin typeface="Arial"/>
              <a:cs typeface="Arial"/>
            </a:endParaRPr>
          </a:p>
          <a:p>
            <a:pPr marL="234950" indent="-222250">
              <a:lnSpc>
                <a:spcPts val="2965"/>
              </a:lnSpc>
              <a:spcBef>
                <a:spcPts val="2455"/>
              </a:spcBef>
              <a:buClr>
                <a:srgbClr val="93A299"/>
              </a:buClr>
              <a:buSzPct val="84615"/>
              <a:buChar char="•"/>
              <a:tabLst>
                <a:tab pos="2349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Several</a:t>
            </a:r>
            <a:r>
              <a:rPr dirty="0" sz="26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(graded)</a:t>
            </a:r>
            <a:r>
              <a:rPr dirty="0" sz="26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milestones</a:t>
            </a:r>
            <a:r>
              <a:rPr dirty="0" sz="26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along</a:t>
            </a:r>
            <a:r>
              <a:rPr dirty="0" sz="26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6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003470"/>
                </a:solidFill>
                <a:latin typeface="Arial"/>
                <a:cs typeface="Arial"/>
              </a:rPr>
              <a:t>way</a:t>
            </a:r>
            <a:endParaRPr sz="2600">
              <a:latin typeface="Arial"/>
              <a:cs typeface="Arial"/>
            </a:endParaRPr>
          </a:p>
          <a:p>
            <a:pPr marL="234950" indent="-222250">
              <a:lnSpc>
                <a:spcPts val="2965"/>
              </a:lnSpc>
              <a:buClr>
                <a:srgbClr val="93A299"/>
              </a:buClr>
              <a:buSzPct val="84615"/>
              <a:buChar char="•"/>
              <a:tabLst>
                <a:tab pos="2349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Demos</a:t>
            </a:r>
            <a:r>
              <a:rPr dirty="0" sz="26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during</a:t>
            </a:r>
            <a:r>
              <a:rPr dirty="0" sz="26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6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final</a:t>
            </a:r>
            <a:r>
              <a:rPr dirty="0" sz="26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week</a:t>
            </a:r>
            <a:r>
              <a:rPr dirty="0" sz="26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6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class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844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What</a:t>
            </a:r>
            <a:r>
              <a:rPr dirty="0" spc="-190"/>
              <a:t> </a:t>
            </a:r>
            <a:r>
              <a:rPr dirty="0" spc="-90"/>
              <a:t>you’ll</a:t>
            </a:r>
            <a:r>
              <a:rPr dirty="0" spc="-190"/>
              <a:t> </a:t>
            </a:r>
            <a:r>
              <a:rPr dirty="0" spc="-40"/>
              <a:t>get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24169"/>
            <a:ext cx="7980045" cy="3548379"/>
          </a:xfrm>
          <a:prstGeom prst="rect">
            <a:avLst/>
          </a:prstGeom>
        </p:spPr>
        <p:txBody>
          <a:bodyPr wrap="square" lIns="0" tIns="10731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By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8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end</a:t>
            </a:r>
            <a:r>
              <a:rPr dirty="0" sz="2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course,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8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will:</a:t>
            </a:r>
            <a:endParaRPr sz="2800">
              <a:latin typeface="Arial"/>
              <a:cs typeface="Arial"/>
            </a:endParaRPr>
          </a:p>
          <a:p>
            <a:pPr marL="467995" indent="-181610">
              <a:lnSpc>
                <a:spcPct val="100000"/>
              </a:lnSpc>
              <a:spcBef>
                <a:spcPts val="640"/>
              </a:spcBef>
              <a:buSzPct val="83333"/>
              <a:buChar char="•"/>
              <a:tabLst>
                <a:tab pos="467995" algn="l"/>
              </a:tabLst>
            </a:pP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Understand</a:t>
            </a:r>
            <a:r>
              <a:rPr dirty="0" sz="2400" spc="-8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what</a:t>
            </a:r>
            <a:r>
              <a:rPr dirty="0" sz="2400" spc="-5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93A299"/>
                </a:solidFill>
                <a:latin typeface="Arial"/>
                <a:cs typeface="Arial"/>
              </a:rPr>
              <a:t>Visual</a:t>
            </a:r>
            <a:r>
              <a:rPr dirty="0" sz="2400" spc="-14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Analytics</a:t>
            </a:r>
            <a:r>
              <a:rPr dirty="0" sz="2400" spc="-5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93A299"/>
                </a:solidFill>
                <a:latin typeface="Arial"/>
                <a:cs typeface="Arial"/>
              </a:rPr>
              <a:t>is</a:t>
            </a:r>
            <a:endParaRPr sz="2400">
              <a:latin typeface="Arial"/>
              <a:cs typeface="Arial"/>
            </a:endParaRPr>
          </a:p>
          <a:p>
            <a:pPr marL="467995" indent="-181610">
              <a:lnSpc>
                <a:spcPct val="100000"/>
              </a:lnSpc>
              <a:spcBef>
                <a:spcPts val="530"/>
              </a:spcBef>
              <a:buSzPct val="83333"/>
              <a:buChar char="•"/>
              <a:tabLst>
                <a:tab pos="467995" algn="l"/>
              </a:tabLst>
            </a:pP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Know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the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foundational</a:t>
            </a:r>
            <a:r>
              <a:rPr dirty="0" sz="2400" spc="-6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methods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and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tools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93A299"/>
                </a:solidFill>
                <a:latin typeface="Arial"/>
                <a:cs typeface="Arial"/>
              </a:rPr>
              <a:t>available</a:t>
            </a:r>
            <a:endParaRPr sz="2400">
              <a:latin typeface="Arial"/>
              <a:cs typeface="Arial"/>
            </a:endParaRPr>
          </a:p>
          <a:p>
            <a:pPr marL="467995" indent="-181610">
              <a:lnSpc>
                <a:spcPct val="100000"/>
              </a:lnSpc>
              <a:spcBef>
                <a:spcPts val="620"/>
              </a:spcBef>
              <a:buSzPct val="83333"/>
              <a:buChar char="•"/>
              <a:tabLst>
                <a:tab pos="467995" algn="l"/>
              </a:tabLst>
            </a:pP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Be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familiar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with</a:t>
            </a:r>
            <a:r>
              <a:rPr dirty="0" sz="2400" spc="-6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some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ongoing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research</a:t>
            </a:r>
            <a:r>
              <a:rPr dirty="0" sz="2400" spc="-6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in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93A299"/>
                </a:solidFill>
                <a:latin typeface="Arial"/>
                <a:cs typeface="Arial"/>
              </a:rPr>
              <a:t>VA</a:t>
            </a:r>
            <a:endParaRPr sz="2400">
              <a:latin typeface="Arial"/>
              <a:cs typeface="Arial"/>
            </a:endParaRPr>
          </a:p>
          <a:p>
            <a:pPr marL="467995" indent="-181610">
              <a:lnSpc>
                <a:spcPct val="100000"/>
              </a:lnSpc>
              <a:spcBef>
                <a:spcPts val="530"/>
              </a:spcBef>
              <a:buSzPct val="83333"/>
              <a:buChar char="•"/>
              <a:tabLst>
                <a:tab pos="467995" algn="l"/>
              </a:tabLst>
            </a:pP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Be</a:t>
            </a:r>
            <a:r>
              <a:rPr dirty="0" sz="2400" spc="-6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able</a:t>
            </a:r>
            <a:r>
              <a:rPr dirty="0" sz="2400" spc="-5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to</a:t>
            </a:r>
            <a:r>
              <a:rPr dirty="0" sz="2400" spc="-5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perform</a:t>
            </a:r>
            <a:r>
              <a:rPr dirty="0" sz="2400" spc="-5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analyses</a:t>
            </a:r>
            <a:r>
              <a:rPr dirty="0" sz="2400" spc="-5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and</a:t>
            </a:r>
            <a:r>
              <a:rPr dirty="0" sz="2400" spc="-5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report</a:t>
            </a:r>
            <a:r>
              <a:rPr dirty="0" sz="2400" spc="-6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your</a:t>
            </a:r>
            <a:r>
              <a:rPr dirty="0" sz="2400" spc="-5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93A299"/>
                </a:solidFill>
                <a:latin typeface="Arial"/>
                <a:cs typeface="Arial"/>
              </a:rPr>
              <a:t>findings</a:t>
            </a:r>
            <a:endParaRPr sz="2400">
              <a:latin typeface="Arial"/>
              <a:cs typeface="Arial"/>
            </a:endParaRPr>
          </a:p>
          <a:p>
            <a:pPr marL="467995" indent="-181610">
              <a:lnSpc>
                <a:spcPct val="100000"/>
              </a:lnSpc>
              <a:spcBef>
                <a:spcPts val="600"/>
              </a:spcBef>
              <a:buSzPct val="83333"/>
              <a:buChar char="•"/>
              <a:tabLst>
                <a:tab pos="467995" algn="l"/>
              </a:tabLst>
            </a:pP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Engage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with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guest</a:t>
            </a:r>
            <a:r>
              <a:rPr dirty="0" sz="2400" spc="-7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speakers</a:t>
            </a:r>
            <a:r>
              <a:rPr dirty="0" sz="2400" spc="-6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from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really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cool</a:t>
            </a:r>
            <a:r>
              <a:rPr dirty="0" sz="2400" spc="-6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93A299"/>
                </a:solidFill>
                <a:latin typeface="Arial"/>
                <a:cs typeface="Arial"/>
              </a:rPr>
              <a:t>places</a:t>
            </a:r>
            <a:endParaRPr sz="2400">
              <a:latin typeface="Arial"/>
              <a:cs typeface="Arial"/>
            </a:endParaRPr>
          </a:p>
          <a:p>
            <a:pPr marL="468630" marR="5080" indent="-181610">
              <a:lnSpc>
                <a:spcPts val="2810"/>
              </a:lnSpc>
              <a:spcBef>
                <a:spcPts val="775"/>
              </a:spcBef>
              <a:buSzPct val="83333"/>
              <a:buChar char="•"/>
              <a:tabLst>
                <a:tab pos="469900" algn="l"/>
              </a:tabLst>
            </a:pP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Have</a:t>
            </a:r>
            <a:r>
              <a:rPr dirty="0" sz="2400" spc="-11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(marketable!)</a:t>
            </a:r>
            <a:r>
              <a:rPr dirty="0" sz="2400" spc="-11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experience</a:t>
            </a:r>
            <a:r>
              <a:rPr dirty="0" sz="2400" spc="-11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developing</a:t>
            </a:r>
            <a:r>
              <a:rPr dirty="0" sz="2400" spc="-11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useful</a:t>
            </a:r>
            <a:r>
              <a:rPr dirty="0" sz="2400" spc="-10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93A299"/>
                </a:solidFill>
                <a:latin typeface="Arial"/>
                <a:cs typeface="Arial"/>
              </a:rPr>
              <a:t>visual </a:t>
            </a:r>
            <a:r>
              <a:rPr dirty="0" sz="2400" spc="-10">
                <a:solidFill>
                  <a:srgbClr val="93A299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analytics</a:t>
            </a:r>
            <a:r>
              <a:rPr dirty="0" sz="2400" spc="-7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applications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for</a:t>
            </a:r>
            <a:r>
              <a:rPr dirty="0" sz="2400" spc="-6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93A299"/>
                </a:solidFill>
                <a:latin typeface="Arial"/>
                <a:cs typeface="Arial"/>
              </a:rPr>
              <a:t>real</a:t>
            </a:r>
            <a:r>
              <a:rPr dirty="0" sz="2400" spc="-6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93A299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534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What</a:t>
            </a:r>
            <a:r>
              <a:rPr dirty="0" spc="-204"/>
              <a:t> </a:t>
            </a:r>
            <a:r>
              <a:rPr dirty="0"/>
              <a:t>I</a:t>
            </a:r>
            <a:r>
              <a:rPr dirty="0" spc="-195"/>
              <a:t> </a:t>
            </a:r>
            <a:r>
              <a:rPr dirty="0" spc="-90"/>
              <a:t>expect</a:t>
            </a:r>
            <a:r>
              <a:rPr dirty="0" spc="-195"/>
              <a:t> </a:t>
            </a:r>
            <a:r>
              <a:rPr dirty="0" spc="-85"/>
              <a:t>from</a:t>
            </a:r>
            <a:r>
              <a:rPr dirty="0" spc="-170"/>
              <a:t> </a:t>
            </a:r>
            <a:r>
              <a:rPr dirty="0" spc="-30" b="1">
                <a:latin typeface="Arial"/>
                <a:cs typeface="Arial"/>
              </a:rPr>
              <a:t>you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8032750" cy="3503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3675" marR="569595" indent="-181610">
              <a:lnSpc>
                <a:spcPct val="100800"/>
              </a:lnSpc>
              <a:spcBef>
                <a:spcPts val="7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enjoy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grappling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difficult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problems,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you’re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excited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“figuring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stuff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out”</a:t>
            </a:r>
            <a:endParaRPr sz="2400">
              <a:latin typeface="Arial"/>
              <a:cs typeface="Arial"/>
            </a:endParaRPr>
          </a:p>
          <a:p>
            <a:pPr marL="193675" marR="567055" indent="-181610">
              <a:lnSpc>
                <a:spcPct val="100800"/>
              </a:lnSpc>
              <a:spcBef>
                <a:spcPts val="117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(or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willing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work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become)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proficient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in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programming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debugging</a:t>
            </a:r>
            <a:endParaRPr sz="2400">
              <a:latin typeface="Arial"/>
              <a:cs typeface="Arial"/>
            </a:endParaRPr>
          </a:p>
          <a:p>
            <a:pPr lvl="1" marL="469900" marR="6350" indent="-182880">
              <a:lnSpc>
                <a:spcPct val="100000"/>
              </a:lnSpc>
              <a:spcBef>
                <a:spcPts val="42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We’ll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crash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courses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few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key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topics,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but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NOT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course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intended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teach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general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programming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techniques</a:t>
            </a:r>
            <a:endParaRPr sz="2000">
              <a:latin typeface="Arial"/>
              <a:cs typeface="Arial"/>
            </a:endParaRPr>
          </a:p>
          <a:p>
            <a:pPr lvl="1" marL="469900" marR="5080" indent="-182880">
              <a:lnSpc>
                <a:spcPct val="100000"/>
              </a:lnSpc>
              <a:spcBef>
                <a:spcPts val="50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You’re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welcome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work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whatever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language(s)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prefer,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but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I’m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more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helpful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ones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know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003470"/>
                </a:solidFill>
                <a:latin typeface="Segoe UI Symbol"/>
                <a:cs typeface="Segoe UI Symbol"/>
              </a:rPr>
              <a:t>©</a:t>
            </a:r>
            <a:endParaRPr sz="2000">
              <a:latin typeface="Segoe UI Symbol"/>
              <a:cs typeface="Segoe UI Symbol"/>
            </a:endParaRPr>
          </a:p>
          <a:p>
            <a:pPr marL="194310" indent="-181610">
              <a:lnSpc>
                <a:spcPct val="100000"/>
              </a:lnSpc>
              <a:spcBef>
                <a:spcPts val="121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You’re</a:t>
            </a:r>
            <a:r>
              <a:rPr dirty="0" sz="2400" spc="-1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comfortable</a:t>
            </a:r>
            <a:r>
              <a:rPr dirty="0" sz="24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asking</a:t>
            </a:r>
            <a:r>
              <a:rPr dirty="0" sz="2400" spc="-1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questions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57791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What</a:t>
            </a:r>
            <a:r>
              <a:rPr dirty="0" spc="-200"/>
              <a:t> </a:t>
            </a:r>
            <a:r>
              <a:rPr dirty="0" spc="-70"/>
              <a:t>you</a:t>
            </a:r>
            <a:r>
              <a:rPr dirty="0" spc="-185"/>
              <a:t> </a:t>
            </a:r>
            <a:r>
              <a:rPr dirty="0" spc="-75"/>
              <a:t>can</a:t>
            </a:r>
            <a:r>
              <a:rPr dirty="0" spc="-190"/>
              <a:t> </a:t>
            </a:r>
            <a:r>
              <a:rPr dirty="0" spc="-85"/>
              <a:t>expect</a:t>
            </a:r>
            <a:r>
              <a:rPr dirty="0" spc="-185"/>
              <a:t> </a:t>
            </a:r>
            <a:r>
              <a:rPr dirty="0" spc="-85"/>
              <a:t>from</a:t>
            </a:r>
            <a:r>
              <a:rPr dirty="0" spc="-190"/>
              <a:t> </a:t>
            </a:r>
            <a:r>
              <a:rPr dirty="0" spc="-40" b="1">
                <a:latin typeface="Arial"/>
                <a:cs typeface="Arial"/>
              </a:rPr>
              <a:t>me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226616"/>
            <a:ext cx="7617459" cy="452183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49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I’m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flexible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w.r.t.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topics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cover:</a:t>
            </a:r>
            <a:endParaRPr sz="24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33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course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collaboration</a:t>
            </a:r>
            <a:endParaRPr sz="2000">
              <a:latin typeface="Arial"/>
              <a:cs typeface="Arial"/>
            </a:endParaRPr>
          </a:p>
          <a:p>
            <a:pPr lvl="1" marL="469900" marR="72390" indent="-182880">
              <a:lnSpc>
                <a:spcPts val="2210"/>
              </a:lnSpc>
              <a:spcBef>
                <a:spcPts val="42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there’s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something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want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learn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that’s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not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agenda,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speak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up!</a:t>
            </a:r>
            <a:endParaRPr sz="20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85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I’m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happy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share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my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professional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connections:</a:t>
            </a:r>
            <a:endParaRPr sz="2400">
              <a:latin typeface="Arial"/>
              <a:cs typeface="Arial"/>
            </a:endParaRPr>
          </a:p>
          <a:p>
            <a:pPr lvl="1" marL="469900" marR="292100" indent="-182880">
              <a:lnSpc>
                <a:spcPts val="2180"/>
              </a:lnSpc>
              <a:spcBef>
                <a:spcPts val="49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there’s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company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school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you’d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like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work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your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project,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let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know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I’ll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reach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out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them</a:t>
            </a:r>
            <a:endParaRPr sz="2000">
              <a:latin typeface="Arial"/>
              <a:cs typeface="Arial"/>
            </a:endParaRPr>
          </a:p>
          <a:p>
            <a:pPr lvl="1" marL="469900" marR="457834" indent="-182880">
              <a:lnSpc>
                <a:spcPts val="2180"/>
              </a:lnSpc>
              <a:spcBef>
                <a:spcPts val="44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Note: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best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way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get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job/internship/etc.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convince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someone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inside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you’re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awesome</a:t>
            </a:r>
            <a:endParaRPr sz="20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86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Downside: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~130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students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semester</a:t>
            </a:r>
            <a:endParaRPr sz="2400">
              <a:latin typeface="Arial"/>
              <a:cs typeface="Arial"/>
            </a:endParaRPr>
          </a:p>
          <a:p>
            <a:pPr lvl="1" marL="469900" marR="5080" indent="-182880">
              <a:lnSpc>
                <a:spcPts val="2210"/>
              </a:lnSpc>
              <a:spcBef>
                <a:spcPts val="459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My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commitment: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ping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me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slack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during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business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hours,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you’ll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get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response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by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end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day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15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Pandemic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parenting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=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limited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availability</a:t>
            </a:r>
            <a:r>
              <a:rPr dirty="0" sz="20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after</a:t>
            </a:r>
            <a:r>
              <a:rPr dirty="0" sz="20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hours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Resources:</a:t>
            </a:r>
            <a:r>
              <a:rPr dirty="0" spc="-200"/>
              <a:t> </a:t>
            </a:r>
            <a:r>
              <a:rPr dirty="0" spc="-85"/>
              <a:t>course</a:t>
            </a:r>
            <a:r>
              <a:rPr dirty="0" spc="-190"/>
              <a:t> </a:t>
            </a:r>
            <a:r>
              <a:rPr dirty="0" spc="-90"/>
              <a:t>website</a:t>
            </a:r>
            <a:r>
              <a:rPr dirty="0" spc="-195"/>
              <a:t> </a:t>
            </a:r>
            <a:r>
              <a:rPr dirty="0"/>
              <a:t>&amp;</a:t>
            </a:r>
            <a:r>
              <a:rPr dirty="0" spc="-190"/>
              <a:t> </a:t>
            </a:r>
            <a:r>
              <a:rPr dirty="0" spc="-85"/>
              <a:t>syllabus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962054" y="5516371"/>
            <a:ext cx="53346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jcrouser.github.io/CSC235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556" y="2159000"/>
            <a:ext cx="2793999" cy="27940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1296" y="2410967"/>
            <a:ext cx="2188464" cy="220065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9696" y="2228088"/>
            <a:ext cx="2645663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Resources:</a:t>
            </a:r>
            <a:r>
              <a:rPr dirty="0" spc="-165"/>
              <a:t> </a:t>
            </a:r>
            <a:r>
              <a:rPr dirty="0" spc="-90"/>
              <a:t>slack</a:t>
            </a:r>
            <a:r>
              <a:rPr dirty="0" spc="-160"/>
              <a:t> </a:t>
            </a:r>
            <a:r>
              <a:rPr dirty="0" spc="-90"/>
              <a:t>(all</a:t>
            </a:r>
            <a:r>
              <a:rPr dirty="0" spc="-165"/>
              <a:t> </a:t>
            </a:r>
            <a:r>
              <a:rPr dirty="0" spc="-95"/>
              <a:t>communication)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562100" y="5516371"/>
            <a:ext cx="6019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00" spc="-2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smi-</a:t>
            </a:r>
            <a:r>
              <a:rPr dirty="0" u="heavy" sz="3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csc-sds235-01.slack.com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536" y="2157983"/>
            <a:ext cx="2795016" cy="279501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0613" y="2616200"/>
            <a:ext cx="1995423" cy="199136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9696" y="2228088"/>
            <a:ext cx="2645663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7391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Resources:</a:t>
            </a:r>
            <a:r>
              <a:rPr dirty="0" spc="-165"/>
              <a:t> </a:t>
            </a:r>
            <a:r>
              <a:rPr dirty="0" spc="-95"/>
              <a:t>moodle</a:t>
            </a:r>
            <a:r>
              <a:rPr dirty="0" spc="-170"/>
              <a:t> </a:t>
            </a:r>
            <a:r>
              <a:rPr dirty="0" spc="-90"/>
              <a:t>(lecture</a:t>
            </a:r>
            <a:r>
              <a:rPr dirty="0" spc="-175"/>
              <a:t> </a:t>
            </a:r>
            <a:r>
              <a:rPr dirty="0" spc="-95"/>
              <a:t>notes,</a:t>
            </a:r>
            <a:r>
              <a:rPr dirty="0" spc="-160"/>
              <a:t> </a:t>
            </a:r>
            <a:r>
              <a:rPr dirty="0" spc="-30"/>
              <a:t>hw)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813050" y="5516371"/>
            <a:ext cx="36328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moodle.smith.edu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536" y="2157983"/>
            <a:ext cx="2795016" cy="279501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511296" y="2228088"/>
            <a:ext cx="5084445" cy="2624455"/>
            <a:chOff x="3511296" y="2228088"/>
            <a:chExt cx="5084445" cy="262445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6648" y="2228088"/>
              <a:ext cx="2648711" cy="226161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1296" y="2410968"/>
              <a:ext cx="2441448" cy="24414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4296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Before</a:t>
            </a:r>
            <a:r>
              <a:rPr dirty="0" spc="-170"/>
              <a:t> </a:t>
            </a:r>
            <a:r>
              <a:rPr dirty="0" spc="-85"/>
              <a:t>next</a:t>
            </a:r>
            <a:r>
              <a:rPr dirty="0" spc="-165"/>
              <a:t> </a:t>
            </a:r>
            <a:r>
              <a:rPr dirty="0" spc="-90"/>
              <a:t>class: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6718934" cy="3965575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Fill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3-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minute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bio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(if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haven’t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already)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Make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sure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access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moodle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Join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235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slack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team:</a:t>
            </a:r>
            <a:endParaRPr sz="2400">
              <a:latin typeface="Arial"/>
              <a:cs typeface="Arial"/>
            </a:endParaRPr>
          </a:p>
          <a:p>
            <a:pPr marL="1373505">
              <a:lnSpc>
                <a:spcPct val="100000"/>
              </a:lnSpc>
              <a:spcBef>
                <a:spcPts val="40"/>
              </a:spcBef>
            </a:pPr>
            <a:r>
              <a:rPr dirty="0" sz="3200" spc="-10">
                <a:solidFill>
                  <a:srgbClr val="003470"/>
                </a:solidFill>
                <a:latin typeface="Arial"/>
                <a:cs typeface="Arial"/>
              </a:rPr>
              <a:t>smi-csc-sds235-01.slack.com</a:t>
            </a:r>
            <a:endParaRPr sz="32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16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Update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Slack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profile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include:</a:t>
            </a:r>
            <a:endParaRPr sz="24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215"/>
              </a:spcBef>
            </a:pPr>
            <a:r>
              <a:rPr dirty="0" sz="1700">
                <a:solidFill>
                  <a:srgbClr val="93A299"/>
                </a:solidFill>
                <a:latin typeface="Lucida Sans Unicode"/>
                <a:cs typeface="Lucida Sans Unicode"/>
              </a:rPr>
              <a:t>-</a:t>
            </a:r>
            <a:r>
              <a:rPr dirty="0" sz="1700" spc="-114">
                <a:solidFill>
                  <a:srgbClr val="93A299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name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(the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want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us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use)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Pronouns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1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photo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(of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you,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preferably)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80403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Backtrack:</a:t>
            </a:r>
            <a:r>
              <a:rPr dirty="0" spc="-195"/>
              <a:t> </a:t>
            </a:r>
            <a:r>
              <a:rPr dirty="0" spc="-95"/>
              <a:t>analytical</a:t>
            </a:r>
            <a:r>
              <a:rPr dirty="0" spc="-185"/>
              <a:t> </a:t>
            </a:r>
            <a:r>
              <a:rPr dirty="0" spc="-90"/>
              <a:t>tools</a:t>
            </a:r>
            <a:r>
              <a:rPr dirty="0" spc="-190"/>
              <a:t> </a:t>
            </a:r>
            <a:r>
              <a:rPr dirty="0" spc="-75"/>
              <a:t>for</a:t>
            </a:r>
            <a:r>
              <a:rPr dirty="0" spc="-180"/>
              <a:t> </a:t>
            </a:r>
            <a:r>
              <a:rPr dirty="0" spc="-85" b="1">
                <a:latin typeface="Arial"/>
                <a:cs typeface="Arial"/>
              </a:rPr>
              <a:t>messy</a:t>
            </a:r>
            <a:r>
              <a:rPr dirty="0" spc="-185" b="1">
                <a:latin typeface="Arial"/>
                <a:cs typeface="Arial"/>
              </a:rPr>
              <a:t> </a:t>
            </a:r>
            <a:r>
              <a:rPr dirty="0" spc="-35" b="1">
                <a:latin typeface="Arial"/>
                <a:cs typeface="Arial"/>
              </a:rPr>
              <a:t>data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2400" y="1057423"/>
            <a:ext cx="8918575" cy="5800725"/>
            <a:chOff x="152400" y="1057423"/>
            <a:chExt cx="8918575" cy="58007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723" y="1057423"/>
              <a:ext cx="4196393" cy="300566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4008119"/>
              <a:ext cx="1950720" cy="25389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3847" y="3870959"/>
              <a:ext cx="2667000" cy="298704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9273" y="1837603"/>
              <a:ext cx="4307526" cy="160991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372923" y="1831253"/>
              <a:ext cx="4320540" cy="1623060"/>
            </a:xfrm>
            <a:custGeom>
              <a:avLst/>
              <a:gdLst/>
              <a:ahLst/>
              <a:cxnLst/>
              <a:rect l="l" t="t" r="r" b="b"/>
              <a:pathLst>
                <a:path w="4320540" h="1623060">
                  <a:moveTo>
                    <a:pt x="116568" y="0"/>
                  </a:moveTo>
                  <a:lnTo>
                    <a:pt x="4203657" y="0"/>
                  </a:lnTo>
                  <a:lnTo>
                    <a:pt x="4226887" y="2341"/>
                  </a:lnTo>
                  <a:lnTo>
                    <a:pt x="4268708" y="19939"/>
                  </a:lnTo>
                  <a:lnTo>
                    <a:pt x="4300285" y="51517"/>
                  </a:lnTo>
                  <a:lnTo>
                    <a:pt x="4317883" y="93338"/>
                  </a:lnTo>
                  <a:lnTo>
                    <a:pt x="4320225" y="116569"/>
                  </a:lnTo>
                  <a:lnTo>
                    <a:pt x="4320225" y="1506048"/>
                  </a:lnTo>
                  <a:lnTo>
                    <a:pt x="4311067" y="1551235"/>
                  </a:lnTo>
                  <a:lnTo>
                    <a:pt x="4286009" y="1588402"/>
                  </a:lnTo>
                  <a:lnTo>
                    <a:pt x="4248843" y="1613459"/>
                  </a:lnTo>
                  <a:lnTo>
                    <a:pt x="4203657" y="1622617"/>
                  </a:lnTo>
                  <a:lnTo>
                    <a:pt x="116568" y="1622617"/>
                  </a:lnTo>
                  <a:lnTo>
                    <a:pt x="71382" y="1613459"/>
                  </a:lnTo>
                  <a:lnTo>
                    <a:pt x="34215" y="1588402"/>
                  </a:lnTo>
                  <a:lnTo>
                    <a:pt x="9157" y="1551235"/>
                  </a:lnTo>
                  <a:lnTo>
                    <a:pt x="0" y="1506048"/>
                  </a:lnTo>
                  <a:lnTo>
                    <a:pt x="0" y="116569"/>
                  </a:lnTo>
                  <a:lnTo>
                    <a:pt x="9157" y="71382"/>
                  </a:lnTo>
                  <a:lnTo>
                    <a:pt x="34215" y="34215"/>
                  </a:lnTo>
                  <a:lnTo>
                    <a:pt x="71382" y="9157"/>
                  </a:lnTo>
                  <a:lnTo>
                    <a:pt x="116568" y="0"/>
                  </a:lnTo>
                  <a:close/>
                </a:path>
              </a:pathLst>
            </a:custGeom>
            <a:ln w="12700">
              <a:solidFill>
                <a:srgbClr val="00255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4940" y="4063091"/>
              <a:ext cx="4176454" cy="2371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24625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</a:t>
            </a:r>
            <a:r>
              <a:rPr dirty="0" spc="-204"/>
              <a:t> </a:t>
            </a:r>
            <a:r>
              <a:rPr dirty="0" spc="-85"/>
              <a:t>problem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7280275" cy="21685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3675" marR="535940" indent="-181610">
              <a:lnSpc>
                <a:spcPct val="100800"/>
              </a:lnSpc>
              <a:spcBef>
                <a:spcPts val="7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We’re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collecting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generating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faster</a:t>
            </a:r>
            <a:r>
              <a:rPr dirty="0" sz="24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than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traditional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methods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keep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Not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only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unmanageably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big,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it’s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usually</a:t>
            </a:r>
            <a:endParaRPr sz="2400">
              <a:latin typeface="Arial"/>
              <a:cs typeface="Arial"/>
            </a:endParaRPr>
          </a:p>
          <a:p>
            <a:pPr marL="194945">
              <a:lnSpc>
                <a:spcPct val="100000"/>
              </a:lnSpc>
              <a:spcBef>
                <a:spcPts val="25"/>
              </a:spcBef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noisy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ambiguous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Segoe UI Symbol"/>
                <a:cs typeface="Segoe UI Symbol"/>
              </a:rPr>
              <a:t>➔</a:t>
            </a:r>
            <a:r>
              <a:rPr dirty="0" sz="2400" spc="-45">
                <a:solidFill>
                  <a:srgbClr val="003470"/>
                </a:solidFill>
                <a:latin typeface="Segoe UI Symbol"/>
                <a:cs typeface="Segoe UI Symbo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requires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interpretation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Major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problem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: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humans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don’t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scale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Outline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7640" rIns="0" bIns="0" rtlCol="0" vert="horz">
            <a:spAutoFit/>
          </a:bodyPr>
          <a:lstStyle/>
          <a:p>
            <a:pPr marL="215265" indent="-202565">
              <a:lnSpc>
                <a:spcPct val="100000"/>
              </a:lnSpc>
              <a:spcBef>
                <a:spcPts val="1320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 spc="-10"/>
              <a:t>Introductions</a:t>
            </a:r>
          </a:p>
          <a:p>
            <a:pPr marL="215265" indent="-202565">
              <a:lnSpc>
                <a:spcPct val="100000"/>
              </a:lnSpc>
              <a:spcBef>
                <a:spcPts val="1225"/>
              </a:spcBef>
              <a:buSzPct val="79166"/>
              <a:buFont typeface="Segoe UI Symbol"/>
              <a:buChar char="✓"/>
              <a:tabLst>
                <a:tab pos="215265" algn="l"/>
              </a:tabLst>
            </a:pPr>
            <a:r>
              <a:rPr dirty="0"/>
              <a:t>Big</a:t>
            </a:r>
            <a:r>
              <a:rPr dirty="0" spc="-45"/>
              <a:t> </a:t>
            </a:r>
            <a:r>
              <a:rPr dirty="0" spc="-10"/>
              <a:t>problem</a:t>
            </a: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>
                <a:solidFill>
                  <a:srgbClr val="003470"/>
                </a:solidFill>
              </a:rPr>
              <a:t>Quick</a:t>
            </a:r>
            <a:r>
              <a:rPr dirty="0" spc="-4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history</a:t>
            </a:r>
            <a:r>
              <a:rPr dirty="0" spc="-4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lesson</a:t>
            </a: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>
                <a:solidFill>
                  <a:srgbClr val="003470"/>
                </a:solidFill>
              </a:rPr>
              <a:t>Visual</a:t>
            </a:r>
            <a:r>
              <a:rPr dirty="0" spc="-8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analytics:</a:t>
            </a:r>
            <a:r>
              <a:rPr dirty="0" spc="-9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definition</a:t>
            </a: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>
                <a:solidFill>
                  <a:srgbClr val="003470"/>
                </a:solidFill>
              </a:rPr>
              <a:t>Discussion:</a:t>
            </a:r>
            <a:r>
              <a:rPr dirty="0" spc="-7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how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does</a:t>
            </a:r>
            <a:r>
              <a:rPr dirty="0" spc="-6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it</a:t>
            </a:r>
            <a:r>
              <a:rPr dirty="0" spc="-7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help?</a:t>
            </a:r>
          </a:p>
          <a:p>
            <a:pPr marL="194310" indent="-181610">
              <a:lnSpc>
                <a:spcPct val="100000"/>
              </a:lnSpc>
              <a:spcBef>
                <a:spcPts val="11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>
                <a:solidFill>
                  <a:srgbClr val="003470"/>
                </a:solidFill>
              </a:rPr>
              <a:t>Structure</a:t>
            </a:r>
            <a:r>
              <a:rPr dirty="0" spc="-4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of</a:t>
            </a:r>
            <a:r>
              <a:rPr dirty="0" spc="-4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this</a:t>
            </a:r>
            <a:r>
              <a:rPr dirty="0" spc="-4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course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2024-08-19T20:18:26Z</dcterms:created>
  <dcterms:modified xsi:type="dcterms:W3CDTF">2024-08-19T20:18:26Z</dcterms:modified>
</cp:coreProperties>
</file>